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1"/>
  </p:notesMasterIdLst>
  <p:sldIdLst>
    <p:sldId id="340" r:id="rId2"/>
    <p:sldId id="341" r:id="rId3"/>
    <p:sldId id="273" r:id="rId4"/>
    <p:sldId id="342" r:id="rId5"/>
    <p:sldId id="667" r:id="rId6"/>
    <p:sldId id="669" r:id="rId7"/>
    <p:sldId id="1075" r:id="rId8"/>
    <p:sldId id="1000" r:id="rId9"/>
    <p:sldId id="1001" r:id="rId10"/>
    <p:sldId id="1002" r:id="rId11"/>
    <p:sldId id="1003" r:id="rId12"/>
    <p:sldId id="1004" r:id="rId13"/>
    <p:sldId id="999" r:id="rId14"/>
    <p:sldId id="280" r:id="rId15"/>
    <p:sldId id="279" r:id="rId16"/>
    <p:sldId id="282" r:id="rId17"/>
    <p:sldId id="283" r:id="rId18"/>
    <p:sldId id="287" r:id="rId19"/>
    <p:sldId id="267" r:id="rId20"/>
    <p:sldId id="268" r:id="rId21"/>
    <p:sldId id="258" r:id="rId22"/>
    <p:sldId id="259" r:id="rId23"/>
    <p:sldId id="260" r:id="rId24"/>
    <p:sldId id="664" r:id="rId25"/>
    <p:sldId id="634" r:id="rId26"/>
    <p:sldId id="665" r:id="rId27"/>
    <p:sldId id="272" r:id="rId28"/>
    <p:sldId id="1076" r:id="rId29"/>
    <p:sldId id="274" r:id="rId30"/>
    <p:sldId id="275" r:id="rId31"/>
    <p:sldId id="666" r:id="rId32"/>
    <p:sldId id="640" r:id="rId33"/>
    <p:sldId id="643" r:id="rId34"/>
    <p:sldId id="645" r:id="rId35"/>
    <p:sldId id="646" r:id="rId36"/>
    <p:sldId id="647" r:id="rId37"/>
    <p:sldId id="2076136857" r:id="rId38"/>
    <p:sldId id="2076136859" r:id="rId39"/>
    <p:sldId id="648" r:id="rId40"/>
    <p:sldId id="656" r:id="rId41"/>
    <p:sldId id="655" r:id="rId42"/>
    <p:sldId id="657" r:id="rId43"/>
    <p:sldId id="659" r:id="rId44"/>
    <p:sldId id="660" r:id="rId45"/>
    <p:sldId id="661" r:id="rId46"/>
    <p:sldId id="663" r:id="rId47"/>
    <p:sldId id="662" r:id="rId48"/>
    <p:sldId id="642" r:id="rId49"/>
    <p:sldId id="2076136862" r:id="rId50"/>
    <p:sldId id="2076136863" r:id="rId51"/>
    <p:sldId id="2076136864" r:id="rId52"/>
    <p:sldId id="2076136865" r:id="rId53"/>
    <p:sldId id="2076136867" r:id="rId54"/>
    <p:sldId id="5747" r:id="rId55"/>
    <p:sldId id="2076136860" r:id="rId56"/>
    <p:sldId id="3146" r:id="rId57"/>
    <p:sldId id="650" r:id="rId58"/>
    <p:sldId id="651" r:id="rId59"/>
    <p:sldId id="652" r:id="rId60"/>
    <p:sldId id="649" r:id="rId61"/>
    <p:sldId id="653" r:id="rId62"/>
    <p:sldId id="502" r:id="rId63"/>
    <p:sldId id="1046" r:id="rId64"/>
    <p:sldId id="10767" r:id="rId65"/>
    <p:sldId id="2076136849" r:id="rId66"/>
    <p:sldId id="10569" r:id="rId67"/>
    <p:sldId id="10576" r:id="rId68"/>
    <p:sldId id="10579" r:id="rId69"/>
    <p:sldId id="2076136855" r:id="rId70"/>
    <p:sldId id="2076136868" r:id="rId71"/>
    <p:sldId id="3132" r:id="rId72"/>
    <p:sldId id="3147" r:id="rId73"/>
    <p:sldId id="3148" r:id="rId74"/>
    <p:sldId id="3149" r:id="rId75"/>
    <p:sldId id="5718" r:id="rId76"/>
    <p:sldId id="5752" r:id="rId77"/>
    <p:sldId id="5750" r:id="rId78"/>
    <p:sldId id="5749" r:id="rId79"/>
    <p:sldId id="5748"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42"/>
    <p:restoredTop sz="94762"/>
  </p:normalViewPr>
  <p:slideViewPr>
    <p:cSldViewPr snapToGrid="0" snapToObjects="1">
      <p:cViewPr varScale="1">
        <p:scale>
          <a:sx n="114" d="100"/>
          <a:sy n="114" d="100"/>
        </p:scale>
        <p:origin x="2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E2FA3A-A12F-4866-A04A-88013B4B7D5A}" type="doc">
      <dgm:prSet loTypeId="urn:microsoft.com/office/officeart/2005/8/layout/pyramid3" loCatId="pyramid" qsTypeId="urn:microsoft.com/office/officeart/2005/8/quickstyle/simple2" qsCatId="simple" csTypeId="urn:microsoft.com/office/officeart/2005/8/colors/colorful1" csCatId="colorful" phldr="1"/>
      <dgm:spPr/>
      <dgm:t>
        <a:bodyPr/>
        <a:lstStyle/>
        <a:p>
          <a:endParaRPr lang="en-US"/>
        </a:p>
      </dgm:t>
    </dgm:pt>
    <dgm:pt modelId="{023FC1CC-1470-484F-8841-217CD3895077}">
      <dgm:prSet phldrT="[Text]" custT="1"/>
      <dgm:spPr/>
      <dgm:t>
        <a:bodyPr/>
        <a:lstStyle/>
        <a:p>
          <a:r>
            <a:rPr lang="en-US" sz="1600">
              <a:latin typeface="Segoe UI" panose="020B0502040204020203" pitchFamily="34" charset="0"/>
              <a:cs typeface="Segoe UI" panose="020B0502040204020203" pitchFamily="34" charset="0"/>
            </a:rPr>
            <a:t>Corporate BI</a:t>
          </a:r>
        </a:p>
      </dgm:t>
    </dgm:pt>
    <dgm:pt modelId="{EEC090E7-1398-4346-89C4-5BE6E2E2D0AE}" type="parTrans" cxnId="{2DA0CA10-2FF0-42BA-893E-15880DDE6532}">
      <dgm:prSet/>
      <dgm:spPr/>
      <dgm:t>
        <a:bodyPr/>
        <a:lstStyle/>
        <a:p>
          <a:endParaRPr lang="en-US"/>
        </a:p>
      </dgm:t>
    </dgm:pt>
    <dgm:pt modelId="{5573EBBA-44EC-4D92-934A-CAA8795D1BA7}" type="sibTrans" cxnId="{2DA0CA10-2FF0-42BA-893E-15880DDE6532}">
      <dgm:prSet/>
      <dgm:spPr/>
      <dgm:t>
        <a:bodyPr/>
        <a:lstStyle/>
        <a:p>
          <a:endParaRPr lang="en-US"/>
        </a:p>
      </dgm:t>
    </dgm:pt>
    <dgm:pt modelId="{99A7A3D3-43C2-4675-A623-866DA084BAE1}">
      <dgm:prSet phldrT="[Text]" custT="1"/>
      <dgm:spPr/>
      <dgm:t>
        <a:bodyPr/>
        <a:lstStyle/>
        <a:p>
          <a:r>
            <a:rPr lang="en-US" sz="1600">
              <a:latin typeface="Segoe UI" panose="020B0502040204020203" pitchFamily="34" charset="0"/>
              <a:cs typeface="Segoe UI" panose="020B0502040204020203" pitchFamily="34" charset="0"/>
            </a:rPr>
            <a:t>IT-Managed    Self-Service BI</a:t>
          </a:r>
        </a:p>
      </dgm:t>
    </dgm:pt>
    <dgm:pt modelId="{8E7BBBB6-8944-4CC6-8C31-A12FE54C0071}" type="parTrans" cxnId="{1AFE0848-E57C-4E64-BC77-6D969E698F0A}">
      <dgm:prSet/>
      <dgm:spPr/>
      <dgm:t>
        <a:bodyPr/>
        <a:lstStyle/>
        <a:p>
          <a:endParaRPr lang="en-US"/>
        </a:p>
      </dgm:t>
    </dgm:pt>
    <dgm:pt modelId="{25184F8C-66EF-45C3-A44E-6BE826387F92}" type="sibTrans" cxnId="{1AFE0848-E57C-4E64-BC77-6D969E698F0A}">
      <dgm:prSet/>
      <dgm:spPr/>
      <dgm:t>
        <a:bodyPr/>
        <a:lstStyle/>
        <a:p>
          <a:endParaRPr lang="en-US"/>
        </a:p>
      </dgm:t>
    </dgm:pt>
    <dgm:pt modelId="{C8F1801C-5968-4FF6-83DC-6CA6B421C47E}">
      <dgm:prSet phldrT="[Text]" custT="1"/>
      <dgm:spPr/>
      <dgm:t>
        <a:bodyPr/>
        <a:lstStyle/>
        <a:p>
          <a:r>
            <a:rPr lang="en-US" sz="1600">
              <a:latin typeface="Segoe UI" panose="020B0502040204020203" pitchFamily="34" charset="0"/>
              <a:cs typeface="Segoe UI" panose="020B0502040204020203" pitchFamily="34" charset="0"/>
            </a:rPr>
            <a:t>Business-Led    Self-Service         BI</a:t>
          </a:r>
        </a:p>
        <a:p>
          <a:endParaRPr lang="en-US" sz="700">
            <a:latin typeface="Segoe UI" panose="020B0502040204020203" pitchFamily="34" charset="0"/>
            <a:cs typeface="Segoe UI" panose="020B0502040204020203" pitchFamily="34" charset="0"/>
          </a:endParaRPr>
        </a:p>
      </dgm:t>
    </dgm:pt>
    <dgm:pt modelId="{C5DE51A0-4BF9-4D53-ADB5-EC62031A9FCB}" type="parTrans" cxnId="{5ECE45B4-7C94-4B0C-9969-0EBD493DFB61}">
      <dgm:prSet/>
      <dgm:spPr/>
      <dgm:t>
        <a:bodyPr/>
        <a:lstStyle/>
        <a:p>
          <a:endParaRPr lang="en-US"/>
        </a:p>
      </dgm:t>
    </dgm:pt>
    <dgm:pt modelId="{43708ADB-8A1A-48F0-AF3E-121C4AFE68F4}" type="sibTrans" cxnId="{5ECE45B4-7C94-4B0C-9969-0EBD493DFB61}">
      <dgm:prSet/>
      <dgm:spPr/>
      <dgm:t>
        <a:bodyPr/>
        <a:lstStyle/>
        <a:p>
          <a:endParaRPr lang="en-US"/>
        </a:p>
      </dgm:t>
    </dgm:pt>
    <dgm:pt modelId="{2CE6123F-64FC-42B0-8C60-F257DE87A1FC}" type="pres">
      <dgm:prSet presAssocID="{B7E2FA3A-A12F-4866-A04A-88013B4B7D5A}" presName="Name0" presStyleCnt="0">
        <dgm:presLayoutVars>
          <dgm:dir/>
          <dgm:animLvl val="lvl"/>
          <dgm:resizeHandles val="exact"/>
        </dgm:presLayoutVars>
      </dgm:prSet>
      <dgm:spPr/>
    </dgm:pt>
    <dgm:pt modelId="{3B607498-67FA-4B94-BCDE-ABB097833130}" type="pres">
      <dgm:prSet presAssocID="{023FC1CC-1470-484F-8841-217CD3895077}" presName="Name8" presStyleCnt="0"/>
      <dgm:spPr/>
    </dgm:pt>
    <dgm:pt modelId="{A72ACE81-E94D-43FB-BA1D-A3E0EF73CA68}" type="pres">
      <dgm:prSet presAssocID="{023FC1CC-1470-484F-8841-217CD3895077}" presName="level" presStyleLbl="node1" presStyleIdx="0" presStyleCnt="3" custScaleY="53717" custLinFactNeighborX="13118">
        <dgm:presLayoutVars>
          <dgm:chMax val="1"/>
          <dgm:bulletEnabled val="1"/>
        </dgm:presLayoutVars>
      </dgm:prSet>
      <dgm:spPr/>
    </dgm:pt>
    <dgm:pt modelId="{2629B8D6-F8DB-4A43-85E3-0FA4F316D8C2}" type="pres">
      <dgm:prSet presAssocID="{023FC1CC-1470-484F-8841-217CD3895077}" presName="levelTx" presStyleLbl="revTx" presStyleIdx="0" presStyleCnt="0">
        <dgm:presLayoutVars>
          <dgm:chMax val="1"/>
          <dgm:bulletEnabled val="1"/>
        </dgm:presLayoutVars>
      </dgm:prSet>
      <dgm:spPr/>
    </dgm:pt>
    <dgm:pt modelId="{90032794-633C-4EE2-8566-6238AA56258D}" type="pres">
      <dgm:prSet presAssocID="{99A7A3D3-43C2-4675-A623-866DA084BAE1}" presName="Name8" presStyleCnt="0"/>
      <dgm:spPr/>
    </dgm:pt>
    <dgm:pt modelId="{4A21F1CD-EF67-4251-97B4-F5EF57126A53}" type="pres">
      <dgm:prSet presAssocID="{99A7A3D3-43C2-4675-A623-866DA084BAE1}" presName="level" presStyleLbl="node1" presStyleIdx="1" presStyleCnt="3" custScaleY="60803">
        <dgm:presLayoutVars>
          <dgm:chMax val="1"/>
          <dgm:bulletEnabled val="1"/>
        </dgm:presLayoutVars>
      </dgm:prSet>
      <dgm:spPr/>
    </dgm:pt>
    <dgm:pt modelId="{2AD39733-C2B1-40F3-ADD9-91FE575EE13F}" type="pres">
      <dgm:prSet presAssocID="{99A7A3D3-43C2-4675-A623-866DA084BAE1}" presName="levelTx" presStyleLbl="revTx" presStyleIdx="0" presStyleCnt="0">
        <dgm:presLayoutVars>
          <dgm:chMax val="1"/>
          <dgm:bulletEnabled val="1"/>
        </dgm:presLayoutVars>
      </dgm:prSet>
      <dgm:spPr/>
    </dgm:pt>
    <dgm:pt modelId="{8132E658-B3DC-4F57-834F-A2F8F9E127F2}" type="pres">
      <dgm:prSet presAssocID="{C8F1801C-5968-4FF6-83DC-6CA6B421C47E}" presName="Name8" presStyleCnt="0"/>
      <dgm:spPr/>
    </dgm:pt>
    <dgm:pt modelId="{C253824B-2DA9-48AA-9042-2C8566140B56}" type="pres">
      <dgm:prSet presAssocID="{C8F1801C-5968-4FF6-83DC-6CA6B421C47E}" presName="level" presStyleLbl="node1" presStyleIdx="2" presStyleCnt="3">
        <dgm:presLayoutVars>
          <dgm:chMax val="1"/>
          <dgm:bulletEnabled val="1"/>
        </dgm:presLayoutVars>
      </dgm:prSet>
      <dgm:spPr/>
    </dgm:pt>
    <dgm:pt modelId="{51633600-A6A4-44E8-A601-3A1225764F56}" type="pres">
      <dgm:prSet presAssocID="{C8F1801C-5968-4FF6-83DC-6CA6B421C47E}" presName="levelTx" presStyleLbl="revTx" presStyleIdx="0" presStyleCnt="0">
        <dgm:presLayoutVars>
          <dgm:chMax val="1"/>
          <dgm:bulletEnabled val="1"/>
        </dgm:presLayoutVars>
      </dgm:prSet>
      <dgm:spPr/>
    </dgm:pt>
  </dgm:ptLst>
  <dgm:cxnLst>
    <dgm:cxn modelId="{9C2CFA0E-E794-4AD4-91F2-B0CAED44E36B}" type="presOf" srcId="{023FC1CC-1470-484F-8841-217CD3895077}" destId="{A72ACE81-E94D-43FB-BA1D-A3E0EF73CA68}" srcOrd="0" destOrd="0" presId="urn:microsoft.com/office/officeart/2005/8/layout/pyramid3"/>
    <dgm:cxn modelId="{2DA0CA10-2FF0-42BA-893E-15880DDE6532}" srcId="{B7E2FA3A-A12F-4866-A04A-88013B4B7D5A}" destId="{023FC1CC-1470-484F-8841-217CD3895077}" srcOrd="0" destOrd="0" parTransId="{EEC090E7-1398-4346-89C4-5BE6E2E2D0AE}" sibTransId="{5573EBBA-44EC-4D92-934A-CAA8795D1BA7}"/>
    <dgm:cxn modelId="{0F44D037-9F3D-4179-A10D-88D13B0B5BBD}" type="presOf" srcId="{C8F1801C-5968-4FF6-83DC-6CA6B421C47E}" destId="{C253824B-2DA9-48AA-9042-2C8566140B56}" srcOrd="0" destOrd="0" presId="urn:microsoft.com/office/officeart/2005/8/layout/pyramid3"/>
    <dgm:cxn modelId="{1AFE0848-E57C-4E64-BC77-6D969E698F0A}" srcId="{B7E2FA3A-A12F-4866-A04A-88013B4B7D5A}" destId="{99A7A3D3-43C2-4675-A623-866DA084BAE1}" srcOrd="1" destOrd="0" parTransId="{8E7BBBB6-8944-4CC6-8C31-A12FE54C0071}" sibTransId="{25184F8C-66EF-45C3-A44E-6BE826387F92}"/>
    <dgm:cxn modelId="{439E956E-030D-4D96-BD64-A291A509E207}" type="presOf" srcId="{99A7A3D3-43C2-4675-A623-866DA084BAE1}" destId="{4A21F1CD-EF67-4251-97B4-F5EF57126A53}" srcOrd="0" destOrd="0" presId="urn:microsoft.com/office/officeart/2005/8/layout/pyramid3"/>
    <dgm:cxn modelId="{17B0E77C-7B1E-4383-A882-EF466A3ADCBC}" type="presOf" srcId="{B7E2FA3A-A12F-4866-A04A-88013B4B7D5A}" destId="{2CE6123F-64FC-42B0-8C60-F257DE87A1FC}" srcOrd="0" destOrd="0" presId="urn:microsoft.com/office/officeart/2005/8/layout/pyramid3"/>
    <dgm:cxn modelId="{61CCE594-1749-4D6B-911B-4FC550D65635}" type="presOf" srcId="{99A7A3D3-43C2-4675-A623-866DA084BAE1}" destId="{2AD39733-C2B1-40F3-ADD9-91FE575EE13F}" srcOrd="1" destOrd="0" presId="urn:microsoft.com/office/officeart/2005/8/layout/pyramid3"/>
    <dgm:cxn modelId="{5ECE45B4-7C94-4B0C-9969-0EBD493DFB61}" srcId="{B7E2FA3A-A12F-4866-A04A-88013B4B7D5A}" destId="{C8F1801C-5968-4FF6-83DC-6CA6B421C47E}" srcOrd="2" destOrd="0" parTransId="{C5DE51A0-4BF9-4D53-ADB5-EC62031A9FCB}" sibTransId="{43708ADB-8A1A-48F0-AF3E-121C4AFE68F4}"/>
    <dgm:cxn modelId="{EAEC1CC7-970A-4DB6-B059-F3E4B7DBD58D}" type="presOf" srcId="{023FC1CC-1470-484F-8841-217CD3895077}" destId="{2629B8D6-F8DB-4A43-85E3-0FA4F316D8C2}" srcOrd="1" destOrd="0" presId="urn:microsoft.com/office/officeart/2005/8/layout/pyramid3"/>
    <dgm:cxn modelId="{F16F5AC8-95C6-4E8A-A64F-91D996ECDEA9}" type="presOf" srcId="{C8F1801C-5968-4FF6-83DC-6CA6B421C47E}" destId="{51633600-A6A4-44E8-A601-3A1225764F56}" srcOrd="1" destOrd="0" presId="urn:microsoft.com/office/officeart/2005/8/layout/pyramid3"/>
    <dgm:cxn modelId="{9190B238-77F5-4925-9D17-A2AF7DE358D7}" type="presParOf" srcId="{2CE6123F-64FC-42B0-8C60-F257DE87A1FC}" destId="{3B607498-67FA-4B94-BCDE-ABB097833130}" srcOrd="0" destOrd="0" presId="urn:microsoft.com/office/officeart/2005/8/layout/pyramid3"/>
    <dgm:cxn modelId="{DC6115F9-8BA1-4DC9-BB20-8258CF0006F7}" type="presParOf" srcId="{3B607498-67FA-4B94-BCDE-ABB097833130}" destId="{A72ACE81-E94D-43FB-BA1D-A3E0EF73CA68}" srcOrd="0" destOrd="0" presId="urn:microsoft.com/office/officeart/2005/8/layout/pyramid3"/>
    <dgm:cxn modelId="{AB83C44F-B119-4B89-BDC1-62AB449FB0B3}" type="presParOf" srcId="{3B607498-67FA-4B94-BCDE-ABB097833130}" destId="{2629B8D6-F8DB-4A43-85E3-0FA4F316D8C2}" srcOrd="1" destOrd="0" presId="urn:microsoft.com/office/officeart/2005/8/layout/pyramid3"/>
    <dgm:cxn modelId="{E3E66BF6-8421-494E-9AC3-958CF680BF1B}" type="presParOf" srcId="{2CE6123F-64FC-42B0-8C60-F257DE87A1FC}" destId="{90032794-633C-4EE2-8566-6238AA56258D}" srcOrd="1" destOrd="0" presId="urn:microsoft.com/office/officeart/2005/8/layout/pyramid3"/>
    <dgm:cxn modelId="{8FA57C42-B28B-4D4E-8446-090D3A21822E}" type="presParOf" srcId="{90032794-633C-4EE2-8566-6238AA56258D}" destId="{4A21F1CD-EF67-4251-97B4-F5EF57126A53}" srcOrd="0" destOrd="0" presId="urn:microsoft.com/office/officeart/2005/8/layout/pyramid3"/>
    <dgm:cxn modelId="{5EDF40B6-DEC2-4C24-A7CF-502E1007BD6A}" type="presParOf" srcId="{90032794-633C-4EE2-8566-6238AA56258D}" destId="{2AD39733-C2B1-40F3-ADD9-91FE575EE13F}" srcOrd="1" destOrd="0" presId="urn:microsoft.com/office/officeart/2005/8/layout/pyramid3"/>
    <dgm:cxn modelId="{9C97D7B7-ED7F-468B-AD1C-C56DDB05078D}" type="presParOf" srcId="{2CE6123F-64FC-42B0-8C60-F257DE87A1FC}" destId="{8132E658-B3DC-4F57-834F-A2F8F9E127F2}" srcOrd="2" destOrd="0" presId="urn:microsoft.com/office/officeart/2005/8/layout/pyramid3"/>
    <dgm:cxn modelId="{B9FA3014-18B4-401B-8CBC-F142B20142AD}" type="presParOf" srcId="{8132E658-B3DC-4F57-834F-A2F8F9E127F2}" destId="{C253824B-2DA9-48AA-9042-2C8566140B56}" srcOrd="0" destOrd="0" presId="urn:microsoft.com/office/officeart/2005/8/layout/pyramid3"/>
    <dgm:cxn modelId="{3BEBC587-9B42-49B2-A91E-A1328E9A24F0}" type="presParOf" srcId="{8132E658-B3DC-4F57-834F-A2F8F9E127F2}" destId="{51633600-A6A4-44E8-A601-3A1225764F56}" srcOrd="1" destOrd="0" presId="urn:microsoft.com/office/officeart/2005/8/layout/pyramid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2ACE81-E94D-43FB-BA1D-A3E0EF73CA68}">
      <dsp:nvSpPr>
        <dsp:cNvPr id="0" name=""/>
        <dsp:cNvSpPr/>
      </dsp:nvSpPr>
      <dsp:spPr>
        <a:xfrm rot="10800000">
          <a:off x="0" y="0"/>
          <a:ext cx="3740150" cy="596914"/>
        </a:xfrm>
        <a:prstGeom prst="trapezoid">
          <a:avLst>
            <a:gd name="adj" fmla="val 7845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panose="020B0502040204020203" pitchFamily="34" charset="0"/>
              <a:cs typeface="Segoe UI" panose="020B0502040204020203" pitchFamily="34" charset="0"/>
            </a:rPr>
            <a:t>Corporate BI</a:t>
          </a:r>
        </a:p>
      </dsp:txBody>
      <dsp:txXfrm rot="-10800000">
        <a:off x="654526" y="0"/>
        <a:ext cx="2431097" cy="596914"/>
      </dsp:txXfrm>
    </dsp:sp>
    <dsp:sp modelId="{4A21F1CD-EF67-4251-97B4-F5EF57126A53}">
      <dsp:nvSpPr>
        <dsp:cNvPr id="0" name=""/>
        <dsp:cNvSpPr/>
      </dsp:nvSpPr>
      <dsp:spPr>
        <a:xfrm rot="10800000">
          <a:off x="468277" y="596914"/>
          <a:ext cx="2803595" cy="675655"/>
        </a:xfrm>
        <a:prstGeom prst="trapezoid">
          <a:avLst>
            <a:gd name="adj" fmla="val 7845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panose="020B0502040204020203" pitchFamily="34" charset="0"/>
              <a:cs typeface="Segoe UI" panose="020B0502040204020203" pitchFamily="34" charset="0"/>
            </a:rPr>
            <a:t>IT-Managed    Self-Service BI</a:t>
          </a:r>
        </a:p>
      </dsp:txBody>
      <dsp:txXfrm rot="-10800000">
        <a:off x="958906" y="596914"/>
        <a:ext cx="1822337" cy="675655"/>
      </dsp:txXfrm>
    </dsp:sp>
    <dsp:sp modelId="{C253824B-2DA9-48AA-9042-2C8566140B56}">
      <dsp:nvSpPr>
        <dsp:cNvPr id="0" name=""/>
        <dsp:cNvSpPr/>
      </dsp:nvSpPr>
      <dsp:spPr>
        <a:xfrm rot="10800000">
          <a:off x="998326" y="1272569"/>
          <a:ext cx="1743497" cy="1111220"/>
        </a:xfrm>
        <a:prstGeom prst="trapezoid">
          <a:avLst>
            <a:gd name="adj" fmla="val 7845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a:latin typeface="Segoe UI" panose="020B0502040204020203" pitchFamily="34" charset="0"/>
              <a:cs typeface="Segoe UI" panose="020B0502040204020203" pitchFamily="34" charset="0"/>
            </a:rPr>
            <a:t>Business-Led    Self-Service         BI</a:t>
          </a:r>
        </a:p>
        <a:p>
          <a:pPr marL="0" lvl="0" indent="0" algn="ctr" defTabSz="711200">
            <a:lnSpc>
              <a:spcPct val="90000"/>
            </a:lnSpc>
            <a:spcBef>
              <a:spcPct val="0"/>
            </a:spcBef>
            <a:spcAft>
              <a:spcPct val="35000"/>
            </a:spcAft>
            <a:buNone/>
          </a:pPr>
          <a:endParaRPr lang="en-US" sz="700" kern="1200">
            <a:latin typeface="Segoe UI" panose="020B0502040204020203" pitchFamily="34" charset="0"/>
            <a:cs typeface="Segoe UI" panose="020B0502040204020203" pitchFamily="34" charset="0"/>
          </a:endParaRPr>
        </a:p>
      </dsp:txBody>
      <dsp:txXfrm rot="-10800000">
        <a:off x="998326" y="1272569"/>
        <a:ext cx="1743497" cy="1111220"/>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E52045-756B-384E-A6E6-7F3ED1EF79B4}" type="datetimeFigureOut">
              <a:rPr lang="en-US" smtClean="0"/>
              <a:t>8/31/21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306D32-B6E9-3F45-B72A-AAF6ECEF29E7}" type="slidenum">
              <a:rPr lang="en-US" smtClean="0"/>
              <a:t>‹#›</a:t>
            </a:fld>
            <a:endParaRPr lang="en-US"/>
          </a:p>
        </p:txBody>
      </p:sp>
    </p:spTree>
    <p:extLst>
      <p:ext uri="{BB962C8B-B14F-4D97-AF65-F5344CB8AC3E}">
        <p14:creationId xmlns:p14="http://schemas.microsoft.com/office/powerpoint/2010/main" val="711362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544924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KEY POINTS: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Power BI Premium is managed though the same Power BI admin portal to provide a consistent management experience.</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 new setting for managing Power BI Premium dedicated capacity has been added.</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dirty="0"/>
              <a:t>Assign admin and capacity owners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endParaRPr lang="en-US" dirty="0"/>
          </a:p>
          <a:p>
            <a:endParaRPr lang="en-US" dirty="0"/>
          </a:p>
          <a:p>
            <a:endParaRPr lang="en-US" dirty="0"/>
          </a:p>
          <a:p>
            <a:r>
              <a:rPr lang="en-US" sz="900" b="1" dirty="0">
                <a:solidFill>
                  <a:schemeClr val="tx1"/>
                </a:solidFill>
              </a:rPr>
              <a:t>TALK TRACK </a:t>
            </a:r>
          </a:p>
          <a:p>
            <a:r>
              <a:rPr lang="en-US" dirty="0"/>
              <a:t>Now, we’ll go through some of the capabilities that I just showed you. This screenshot shows the admin portal, which has</a:t>
            </a:r>
            <a:r>
              <a:rPr lang="en-US" baseline="0" dirty="0"/>
              <a:t> essentially stayed the same</a:t>
            </a:r>
            <a:r>
              <a:rPr lang="en-US" dirty="0"/>
              <a:t>. You've got metrics</a:t>
            </a:r>
            <a:r>
              <a:rPr lang="en-US" baseline="0" dirty="0"/>
              <a:t> like </a:t>
            </a:r>
            <a:r>
              <a:rPr lang="en-US" dirty="0"/>
              <a:t>manage users</a:t>
            </a:r>
            <a:r>
              <a:rPr lang="en-US" baseline="0" dirty="0"/>
              <a:t> and </a:t>
            </a:r>
            <a:r>
              <a:rPr lang="en-US" dirty="0"/>
              <a:t>audit logs,</a:t>
            </a:r>
            <a:r>
              <a:rPr lang="en-US" baseline="0" dirty="0"/>
              <a:t> but now the navigation pane on the left includes </a:t>
            </a:r>
            <a:r>
              <a:rPr lang="en-US" dirty="0"/>
              <a:t>a</a:t>
            </a:r>
            <a:r>
              <a:rPr lang="en-US" baseline="0" dirty="0"/>
              <a:t> </a:t>
            </a:r>
            <a:r>
              <a:rPr lang="en-US" dirty="0"/>
              <a:t> setting for managing capacity. So, you can see it’s the same admin portal, but just with a new setting added to the bottom of the list.</a:t>
            </a:r>
            <a:r>
              <a:rPr lang="en-US" baseline="0" dirty="0"/>
              <a:t> </a:t>
            </a:r>
            <a:r>
              <a:rPr lang="en-US" dirty="0"/>
              <a:t> The overall management experience remains consistent with the one that you are used to.</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8/31/21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9962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KEY POINTS:</a:t>
            </a:r>
            <a:endParaRPr lang="en-US" sz="900" b="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t>When assigning the entire organization’s workspaces, you are granting workspace assignment permissions to all current and future users. This dedicated capacity will become the organizations’ default capacity. </a:t>
            </a:r>
          </a:p>
          <a:p>
            <a:pPr marL="171450" indent="-171450">
              <a:buFont typeface="Arial" panose="020B0604020202020204" pitchFamily="34" charset="0"/>
              <a:buChar char="•"/>
            </a:pPr>
            <a:r>
              <a:rPr lang="en-US" dirty="0"/>
              <a:t>Assigning users’ workspaces to dedicated capacity also grants these users workspace assignment permissions. This means they can move workspaces in and out of dedicated and shared capacities. </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gradFill>
                  <a:gsLst>
                    <a:gs pos="2917">
                      <a:schemeClr val="tx1"/>
                    </a:gs>
                    <a:gs pos="30000">
                      <a:schemeClr val="tx1"/>
                    </a:gs>
                  </a:gsLst>
                  <a:lin ang="5400000" scaled="0"/>
                </a:gradFill>
              </a:rPr>
              <a:t>Grant permission for the entire organization, enabling a subset or whole org, to access a dedicated workspace whether they are a Pro or Basic user.</a:t>
            </a:r>
          </a:p>
          <a:p>
            <a:pPr marL="171450" indent="-171450">
              <a:buFont typeface="Arial" panose="020B0604020202020204" pitchFamily="34" charset="0"/>
              <a:buChar char="•"/>
            </a:pPr>
            <a:endParaRPr lang="en-US" dirty="0"/>
          </a:p>
          <a:p>
            <a:endParaRPr lang="en-US" dirty="0"/>
          </a:p>
          <a:p>
            <a:endParaRPr lang="en-US" dirty="0"/>
          </a:p>
          <a:p>
            <a:r>
              <a:rPr lang="en-US" sz="900" b="1" dirty="0">
                <a:solidFill>
                  <a:schemeClr val="tx1"/>
                </a:solidFill>
              </a:rPr>
              <a:t>TALK TRACK </a:t>
            </a:r>
          </a:p>
          <a:p>
            <a:r>
              <a:rPr lang="en-US" dirty="0"/>
              <a:t>Here, we see how you go about assigning workspaces in the Power BI admin portal.</a:t>
            </a:r>
            <a:r>
              <a:rPr lang="en-US" baseline="0" dirty="0"/>
              <a:t> When you have </a:t>
            </a:r>
            <a:r>
              <a:rPr lang="en-US" dirty="0"/>
              <a:t>capacity</a:t>
            </a:r>
            <a:r>
              <a:rPr lang="en-US" baseline="0" dirty="0"/>
              <a:t> and </a:t>
            </a:r>
            <a:r>
              <a:rPr lang="en-US" dirty="0"/>
              <a:t>first go through to the setup process, you have a couple of options:</a:t>
            </a:r>
          </a:p>
          <a:p>
            <a:pPr marL="171450" indent="-171450">
              <a:buFont typeface="Arial"/>
              <a:buChar char="•"/>
            </a:pPr>
            <a:r>
              <a:rPr lang="en-US" dirty="0"/>
              <a:t>The first option is to</a:t>
            </a:r>
            <a:r>
              <a:rPr lang="en-US" baseline="0" dirty="0"/>
              <a:t> </a:t>
            </a:r>
            <a:r>
              <a:rPr lang="en-US" dirty="0"/>
              <a:t>move the whole organization’s workspaces.</a:t>
            </a:r>
            <a:r>
              <a:rPr lang="en-US" baseline="0" dirty="0"/>
              <a:t> Y</a:t>
            </a:r>
            <a:r>
              <a:rPr lang="en-US" dirty="0"/>
              <a:t>ou might do this because you want everyone to be on dedicated capacity. In this case, you're purposefully granting workspace assignment permissions to all current and future users,</a:t>
            </a:r>
            <a:r>
              <a:rPr lang="en-US" baseline="0" dirty="0"/>
              <a:t> s</a:t>
            </a:r>
            <a:r>
              <a:rPr lang="en-US" dirty="0"/>
              <a:t>o that dedicated capacity will become the organization's default. </a:t>
            </a:r>
          </a:p>
          <a:p>
            <a:pPr marL="171450" indent="-171450">
              <a:buFont typeface="Arial"/>
              <a:buChar char="•"/>
            </a:pPr>
            <a:r>
              <a:rPr lang="en-US" dirty="0"/>
              <a:t>The second option is to migrate just specific user workspaces to capacity. Assigning users to dedicated capacity only grants these users the workspace assignment permissions. This means they can move the workspaces in and out from dedicated to shared.</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8/31/21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1847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KEY POINTS:</a:t>
            </a:r>
            <a:endParaRPr lang="en-US" b="0" dirty="0"/>
          </a:p>
          <a:p>
            <a:pPr marL="171450" indent="-171450">
              <a:buFont typeface="Arial" panose="020B0604020202020204" pitchFamily="34" charset="0"/>
              <a:buChar char="•"/>
            </a:pPr>
            <a:r>
              <a:rPr lang="en-US" b="0" dirty="0"/>
              <a:t>With Power BI Premium, you can easily move content to the appropriate capacity based on changing needs.</a:t>
            </a:r>
          </a:p>
          <a:p>
            <a:pPr marL="388712" lvl="1" indent="-171450">
              <a:buFont typeface="Arial" panose="020B0604020202020204" pitchFamily="34" charset="0"/>
              <a:buChar char="•"/>
            </a:pPr>
            <a:r>
              <a:rPr lang="en-US" b="0" dirty="0"/>
              <a:t>To move capacity you have to be an admin of the workspace as well.</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sz="900" dirty="0">
                <a:gradFill>
                  <a:gsLst>
                    <a:gs pos="2917">
                      <a:schemeClr val="tx1"/>
                    </a:gs>
                    <a:gs pos="30000">
                      <a:schemeClr val="tx1"/>
                    </a:gs>
                  </a:gsLst>
                  <a:lin ang="5400000" scaled="0"/>
                </a:gradFill>
              </a:rPr>
              <a:t>Easily visualize the usage of your dedicated capacity from the Power BI admin portal.</a:t>
            </a:r>
          </a:p>
          <a:p>
            <a:pPr marL="388712" lvl="1" indent="-171450">
              <a:buFont typeface="Arial" panose="020B0604020202020204" pitchFamily="34" charset="0"/>
              <a:buChar char="•"/>
            </a:pPr>
            <a:endParaRPr lang="en-US" dirty="0"/>
          </a:p>
          <a:p>
            <a:endParaRPr lang="en-US" dirty="0"/>
          </a:p>
          <a:p>
            <a:r>
              <a:rPr lang="en-US" sz="900" b="1" dirty="0">
                <a:solidFill>
                  <a:schemeClr val="tx1"/>
                </a:solidFill>
              </a:rPr>
              <a:t>TALK TRACK </a:t>
            </a:r>
          </a:p>
          <a:p>
            <a:r>
              <a:rPr lang="en-US" dirty="0"/>
              <a:t>Both capacity admins as well as pro users with assignment permissions can move content from shared to dedicated capacity.</a:t>
            </a:r>
            <a:r>
              <a:rPr lang="en-US" baseline="0" dirty="0"/>
              <a:t> </a:t>
            </a:r>
            <a:r>
              <a:rPr lang="en-US" dirty="0"/>
              <a:t>So, if I'm a Power BI Pro user that's been given assignment permissions, I will see my workspaces when I log into Power BI.</a:t>
            </a:r>
            <a:r>
              <a:rPr lang="en-US" baseline="0" dirty="0"/>
              <a:t>  Those</a:t>
            </a:r>
            <a:r>
              <a:rPr lang="en-US" dirty="0"/>
              <a:t> workspaces with an icon by them make it easy to see which ones are identified with Premium</a:t>
            </a:r>
            <a:r>
              <a:rPr lang="en-US" baseline="0" dirty="0"/>
              <a:t> </a:t>
            </a:r>
            <a:r>
              <a:rPr lang="en-US" dirty="0"/>
              <a:t>dedicated capacity.</a:t>
            </a:r>
            <a:r>
              <a:rPr lang="en-US" baseline="0" dirty="0"/>
              <a:t> </a:t>
            </a:r>
            <a:r>
              <a:rPr lang="en-US" dirty="0"/>
              <a:t>To move a workspace from dedicated to shared or vice versa</a:t>
            </a:r>
            <a:r>
              <a:rPr lang="en-US" baseline="0" dirty="0"/>
              <a:t> is as easy as selecting </a:t>
            </a:r>
            <a:r>
              <a:rPr lang="en-US" dirty="0"/>
              <a:t>the workspace and then clicking the toggle switch.</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endParaRPr lang="en-US" b="1" dirty="0"/>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9F26854-F9AE-4E32-B2A5-59EE421C280D}"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8/31/21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1436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Service w/ Free Power</a:t>
            </a:r>
            <a:r>
              <a:rPr lang="en-US" baseline="0" dirty="0"/>
              <a:t> BI license</a:t>
            </a:r>
          </a:p>
          <a:p>
            <a:pPr marL="171450" indent="-171450">
              <a:buFont typeface="Arial" panose="020B0604020202020204" pitchFamily="34" charset="0"/>
              <a:buChar char="•"/>
            </a:pPr>
            <a:r>
              <a:rPr lang="en-US" baseline="0" dirty="0"/>
              <a:t>This model provides the basis for all other models to build from</a:t>
            </a:r>
          </a:p>
          <a:p>
            <a:pPr marL="171450" indent="-171450">
              <a:buFont typeface="Arial" panose="020B0604020202020204" pitchFamily="34" charset="0"/>
              <a:buChar char="•"/>
            </a:pPr>
            <a:r>
              <a:rPr lang="en-US" baseline="0" dirty="0"/>
              <a:t>No sharing or collaboration for free</a:t>
            </a:r>
          </a:p>
          <a:p>
            <a:pPr marL="171450" indent="-171450">
              <a:buFont typeface="Arial" panose="020B0604020202020204" pitchFamily="34" charset="0"/>
              <a:buChar char="•"/>
            </a:pPr>
            <a:r>
              <a:rPr lang="en-US" baseline="0" dirty="0"/>
              <a:t>On-Prem Data Gateway: Personal </a:t>
            </a:r>
          </a:p>
          <a:p>
            <a:pPr marL="171450" indent="-171450">
              <a:buFont typeface="Arial" panose="020B0604020202020204" pitchFamily="34" charset="0"/>
              <a:buChar char="•"/>
            </a:pPr>
            <a:r>
              <a:rPr lang="en-US" baseline="0" dirty="0"/>
              <a:t>Mobile Apps work for “My Workspace”</a:t>
            </a:r>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33</a:t>
            </a:fld>
            <a:endParaRPr lang="en-US" dirty="0"/>
          </a:p>
        </p:txBody>
      </p:sp>
    </p:spTree>
    <p:extLst>
      <p:ext uri="{BB962C8B-B14F-4D97-AF65-F5344CB8AC3E}">
        <p14:creationId xmlns:p14="http://schemas.microsoft.com/office/powerpoint/2010/main" val="96299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Service w/ Pro Power</a:t>
            </a:r>
            <a:r>
              <a:rPr lang="en-US" baseline="0" dirty="0"/>
              <a:t> BI license</a:t>
            </a:r>
          </a:p>
          <a:p>
            <a:pPr marL="171450" indent="-171450">
              <a:buFont typeface="Arial" panose="020B0604020202020204" pitchFamily="34" charset="0"/>
              <a:buChar char="•"/>
            </a:pPr>
            <a:r>
              <a:rPr lang="en-US" baseline="0" dirty="0"/>
              <a:t>Shared App Workspace to collaborate on content development</a:t>
            </a:r>
          </a:p>
          <a:p>
            <a:pPr marL="171450" indent="-171450">
              <a:buFont typeface="Arial" panose="020B0604020202020204" pitchFamily="34" charset="0"/>
              <a:buChar char="•"/>
            </a:pPr>
            <a:r>
              <a:rPr lang="en-US" baseline="0" dirty="0"/>
              <a:t>No sharing or collaboration for free</a:t>
            </a:r>
          </a:p>
          <a:p>
            <a:pPr marL="171450" indent="-171450">
              <a:buFont typeface="Arial" panose="020B0604020202020204" pitchFamily="34" charset="0"/>
              <a:buChar char="•"/>
            </a:pPr>
            <a:r>
              <a:rPr lang="en-US" baseline="0" dirty="0"/>
              <a:t>On-Prem Data Gateway: Enterprise, can update or do </a:t>
            </a:r>
            <a:r>
              <a:rPr lang="en-US" baseline="0" dirty="0" err="1"/>
              <a:t>DirectQuery</a:t>
            </a:r>
            <a:r>
              <a:rPr lang="en-US" baseline="0" dirty="0"/>
              <a:t> (live) </a:t>
            </a:r>
          </a:p>
        </p:txBody>
      </p:sp>
      <p:sp>
        <p:nvSpPr>
          <p:cNvPr id="4" name="Slide Number Placeholder 3"/>
          <p:cNvSpPr>
            <a:spLocks noGrp="1"/>
          </p:cNvSpPr>
          <p:nvPr>
            <p:ph type="sldNum" sz="quarter" idx="5"/>
          </p:nvPr>
        </p:nvSpPr>
        <p:spPr/>
        <p:txBody>
          <a:bodyPr/>
          <a:lstStyle/>
          <a:p>
            <a:fld id="{98C5760A-3D3F-A140-9BEE-016D67E33605}" type="slidenum">
              <a:rPr lang="en-US" smtClean="0"/>
              <a:t>34</a:t>
            </a:fld>
            <a:endParaRPr lang="en-US" dirty="0"/>
          </a:p>
        </p:txBody>
      </p:sp>
    </p:spTree>
    <p:extLst>
      <p:ext uri="{BB962C8B-B14F-4D97-AF65-F5344CB8AC3E}">
        <p14:creationId xmlns:p14="http://schemas.microsoft.com/office/powerpoint/2010/main" val="2991709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Analysis Services.</a:t>
            </a:r>
            <a:r>
              <a:rPr lang="en-US" sz="1200" kern="1200" dirty="0">
                <a:solidFill>
                  <a:schemeClr val="tx1"/>
                </a:solidFill>
                <a:effectLst/>
                <a:latin typeface="+mn-lt"/>
                <a:ea typeface="+mn-ea"/>
                <a:cs typeface="+mn-cs"/>
              </a:rPr>
              <a:t> Having a centralized, user-friendly, semantic layer such as Analysis Services helps organizations work towards achieving “one version of the truth” and reduces duplicative copies of datasets. For companies which have made an investment in a semantic layer, Power BI can take advantage of it. Depicted above is an on-premises SQL Server Analysis Services, along with an On-Premises Data Gateway. Azure Analysis Services, a PaaS offering in Azure, is a viable alternative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use case can be satisfied with </a:t>
            </a:r>
            <a:r>
              <a:rPr lang="en-US" sz="1200" kern="1200" dirty="0" err="1">
                <a:solidFill>
                  <a:schemeClr val="tx1"/>
                </a:solidFill>
                <a:effectLst/>
                <a:latin typeface="+mn-lt"/>
                <a:ea typeface="+mn-ea"/>
                <a:cs typeface="+mn-cs"/>
              </a:rPr>
              <a:t>DirectQuery</a:t>
            </a:r>
            <a:r>
              <a:rPr lang="en-US" sz="1200" kern="1200" dirty="0">
                <a:solidFill>
                  <a:schemeClr val="tx1"/>
                </a:solidFill>
                <a:effectLst/>
                <a:latin typeface="+mn-lt"/>
                <a:ea typeface="+mn-ea"/>
                <a:cs typeface="+mn-cs"/>
              </a:rPr>
              <a:t> functionality (for a relational data source like a data warehouse) or a live connection (for an Analysis Services data source which serves as a semantic layer). In Corporate Reporting scenarios, it is valuable to have the data remain in a centralized system, and not loaded to Power BI, as shown in the above diagram. We recommend educating users to think carefully before choosing to import data into Power BI, particularly when the source data resides in a semantic layer such as Analysis Services.   </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36</a:t>
            </a:fld>
            <a:endParaRPr lang="en-US" dirty="0"/>
          </a:p>
        </p:txBody>
      </p:sp>
    </p:spTree>
    <p:extLst>
      <p:ext uri="{BB962C8B-B14F-4D97-AF65-F5344CB8AC3E}">
        <p14:creationId xmlns:p14="http://schemas.microsoft.com/office/powerpoint/2010/main" val="40986840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Analysis Services.</a:t>
            </a:r>
            <a:r>
              <a:rPr lang="en-US" sz="1200" kern="1200" dirty="0">
                <a:solidFill>
                  <a:schemeClr val="tx1"/>
                </a:solidFill>
                <a:effectLst/>
                <a:latin typeface="+mn-lt"/>
                <a:ea typeface="+mn-ea"/>
                <a:cs typeface="+mn-cs"/>
              </a:rPr>
              <a:t> Having a centralized, user-friendly, semantic layer such as Analysis Services helps organizations work towards achieving “one version of the truth” and reduces duplicative copies of datasets. For companies which have made an investment in a semantic layer, Power BI can take advantage of it. Depicted above is an on-premises SQL Server Analysis Services, along with an On-Premises Data Gateway. Azure Analysis Services, a PaaS offering in Azure, is a viable alternative as well.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use case can be satisfied with </a:t>
            </a:r>
            <a:r>
              <a:rPr lang="en-US" sz="1200" kern="1200" dirty="0" err="1">
                <a:solidFill>
                  <a:schemeClr val="tx1"/>
                </a:solidFill>
                <a:effectLst/>
                <a:latin typeface="+mn-lt"/>
                <a:ea typeface="+mn-ea"/>
                <a:cs typeface="+mn-cs"/>
              </a:rPr>
              <a:t>DirectQuery</a:t>
            </a:r>
            <a:r>
              <a:rPr lang="en-US" sz="1200" kern="1200" dirty="0">
                <a:solidFill>
                  <a:schemeClr val="tx1"/>
                </a:solidFill>
                <a:effectLst/>
                <a:latin typeface="+mn-lt"/>
                <a:ea typeface="+mn-ea"/>
                <a:cs typeface="+mn-cs"/>
              </a:rPr>
              <a:t> functionality (for a relational data source like a data warehouse) or a live connection (for an Analysis Services data source which serves as a semantic layer). In Corporate Reporting scenarios, it is valuable to have the data remain in a centralized system, and not loaded to Power BI, as shown in the above diagram. We recommend educating users to think carefully before choosing to import data into Power BI, particularly when the source data resides in a semantic layer such as Analysis Services.   </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37</a:t>
            </a:fld>
            <a:endParaRPr lang="en-US" dirty="0"/>
          </a:p>
        </p:txBody>
      </p:sp>
    </p:spTree>
    <p:extLst>
      <p:ext uri="{BB962C8B-B14F-4D97-AF65-F5344CB8AC3E}">
        <p14:creationId xmlns:p14="http://schemas.microsoft.com/office/powerpoint/2010/main" val="3762533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Automate. Power Automate is a Power Platform service for workflow automation between services. Used in conjunction with alerts in Power BI, Power Automate can be used for many types of workflow automation, such as: • Send a customized e-mail alert or text message • Create task in tools such as GitHub, Trello, or a SharePoint list • Post a message on forums such as Teams or Slack • Request an approval • Trigger another workflow In the above diagram, Power Automate is being used to send a detailed, data-driven message to the subject matter expert once the Power BI alert has triggered the Flow in Power Automate to kick off. There are many, many interesting use cases that can be done with Power BI and Power Automate. Power Apps. Power Apps is a Power Platform service for creating small line of business applications and user interfaces in a low-code way. Power Apps can be used for many things, such as: • Task and issue tracking • Budget input • Cost estimations • Surveys Within the e-mail message shown in the above diagram, a URL is provided which directs the recipient back to the Power BI service to make the data updates – this is for user convenience since the user is frequently in the Power BI service anyway. The user interface being exposed in Power BI is backed by Power Apps, so the data updates could certainly be made directly in Power Apps if preferred. When updates are done via the interface in Power Apps, the source data is immediately updated; the updates will be reflected in Power BI the next time a data refresh operation is executed – or </a:t>
            </a:r>
            <a:r>
              <a:rPr lang="en-US" dirty="0" err="1"/>
              <a:t>DirectQuery</a:t>
            </a:r>
            <a:r>
              <a:rPr lang="en-US" dirty="0"/>
              <a:t> could also be used. </a:t>
            </a:r>
            <a:r>
              <a:rPr lang="en-US"/>
              <a:t>There are many interesting use cases for integrating Power Apps into Power BI, as well as the inverse where Power BI is integrated into a Power App.</a:t>
            </a:r>
            <a:endParaRPr lang="en-US" dirty="0"/>
          </a:p>
        </p:txBody>
      </p:sp>
      <p:sp>
        <p:nvSpPr>
          <p:cNvPr id="4" name="Slide Number Placeholder 3"/>
          <p:cNvSpPr>
            <a:spLocks noGrp="1"/>
          </p:cNvSpPr>
          <p:nvPr>
            <p:ph type="sldNum" sz="quarter" idx="5"/>
          </p:nvPr>
        </p:nvSpPr>
        <p:spPr/>
        <p:txBody>
          <a:bodyPr/>
          <a:lstStyle/>
          <a:p>
            <a:fld id="{A07F8766-215E-2742-B636-C794474163D2}" type="slidenum">
              <a:rPr lang="en-US" smtClean="0"/>
              <a:t>38</a:t>
            </a:fld>
            <a:endParaRPr lang="en-US"/>
          </a:p>
        </p:txBody>
      </p:sp>
    </p:spTree>
    <p:extLst>
      <p:ext uri="{BB962C8B-B14F-4D97-AF65-F5344CB8AC3E}">
        <p14:creationId xmlns:p14="http://schemas.microsoft.com/office/powerpoint/2010/main" val="42642214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42</a:t>
            </a:fld>
            <a:endParaRPr lang="en-US" dirty="0"/>
          </a:p>
        </p:txBody>
      </p:sp>
    </p:spTree>
    <p:extLst>
      <p:ext uri="{BB962C8B-B14F-4D97-AF65-F5344CB8AC3E}">
        <p14:creationId xmlns:p14="http://schemas.microsoft.com/office/powerpoint/2010/main" val="9877310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Separate App Workspaces into functional areas</a:t>
            </a:r>
          </a:p>
          <a:p>
            <a:pPr lvl="1"/>
            <a:r>
              <a:rPr lang="en-US" dirty="0"/>
              <a:t>Base access on “need to know” and security</a:t>
            </a:r>
          </a:p>
          <a:p>
            <a:pPr lvl="1"/>
            <a:r>
              <a:rPr lang="en-US" dirty="0"/>
              <a:t>Leverage Enterprise gateway when possible</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43</a:t>
            </a:fld>
            <a:endParaRPr lang="en-US" dirty="0"/>
          </a:p>
        </p:txBody>
      </p:sp>
    </p:spTree>
    <p:extLst>
      <p:ext uri="{BB962C8B-B14F-4D97-AF65-F5344CB8AC3E}">
        <p14:creationId xmlns:p14="http://schemas.microsoft.com/office/powerpoint/2010/main" val="15435080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38183892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 here, is greater centralization and governance around datasets and their management, while retaining “ownership” with the business for reports and dashboards</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44</a:t>
            </a:fld>
            <a:endParaRPr lang="en-US" dirty="0"/>
          </a:p>
        </p:txBody>
      </p:sp>
    </p:spTree>
    <p:extLst>
      <p:ext uri="{BB962C8B-B14F-4D97-AF65-F5344CB8AC3E}">
        <p14:creationId xmlns:p14="http://schemas.microsoft.com/office/powerpoint/2010/main" val="852256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 here, is greater centralization and governance around datasets and their management, while retaining “ownership” with the business for reports and dashboards</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45</a:t>
            </a:fld>
            <a:endParaRPr lang="en-US" dirty="0"/>
          </a:p>
        </p:txBody>
      </p:sp>
    </p:spTree>
    <p:extLst>
      <p:ext uri="{BB962C8B-B14F-4D97-AF65-F5344CB8AC3E}">
        <p14:creationId xmlns:p14="http://schemas.microsoft.com/office/powerpoint/2010/main" val="33805130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Benefit here, is greater centralization and governance around datasets and their management, while retaining “ownership” with the business for reports and dashboards</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47</a:t>
            </a:fld>
            <a:endParaRPr lang="en-US" dirty="0"/>
          </a:p>
        </p:txBody>
      </p:sp>
    </p:spTree>
    <p:extLst>
      <p:ext uri="{BB962C8B-B14F-4D97-AF65-F5344CB8AC3E}">
        <p14:creationId xmlns:p14="http://schemas.microsoft.com/office/powerpoint/2010/main" val="15147072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9B14B72-BE03-4760-B747-D349DA60D86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8/31/21 9:03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739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E0A14D-DD86-4531-99DD-A85D461FADEC}" type="slidenum">
              <a:rPr lang="en-US" smtClean="0"/>
              <a:t>55</a:t>
            </a:fld>
            <a:endParaRPr lang="en-US"/>
          </a:p>
        </p:txBody>
      </p:sp>
    </p:spTree>
    <p:extLst>
      <p:ext uri="{BB962C8B-B14F-4D97-AF65-F5344CB8AC3E}">
        <p14:creationId xmlns:p14="http://schemas.microsoft.com/office/powerpoint/2010/main" val="2242244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a:latin typeface="Segoe UI Light" panose="020B0502040204020203" pitchFamily="34" charset="0"/>
                <a:cs typeface="Segoe UI Light" panose="020B0502040204020203" pitchFamily="34" charset="0"/>
              </a:rPr>
              <a:t>Power BI users can now easily create dataflows to prepare data in a centralized storage, using a standardized schema, ready for easy consumption, reuse, and the generation of business insights. Data is stored in Azure Data Lake Store gen2, and is integrated with Power BI and Azure data services. Dataflows are available to Pro and Premium customers.</a:t>
            </a:r>
            <a:endParaRPr lang="en-US" sz="900"/>
          </a:p>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8/31/21 9:03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56</a:t>
            </a:fld>
            <a:endParaRPr lang="en-US"/>
          </a:p>
        </p:txBody>
      </p:sp>
    </p:spTree>
    <p:extLst>
      <p:ext uri="{BB962C8B-B14F-4D97-AF65-F5344CB8AC3E}">
        <p14:creationId xmlns:p14="http://schemas.microsoft.com/office/powerpoint/2010/main" val="42941728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database engine that Power BI uses to store imported datasets is, essentially, the same engine that runs inside Analysis Services Tabular models. As a result, Power BI can use SQL Server Analysis Services, or Azure Analysis Services, as a place to store the data needed for reports instead of using imported datasets. In this situation, DAX queries are issued via a live connection back to Analysis Services whenever a report is rendered. Any version and edition of SQL Server Analysis Services Tabular, and any tier of Azure Analysis Services, can be used in live connection mode. </a:t>
            </a:r>
          </a:p>
          <a:p>
            <a:endParaRPr lang="en-US" dirty="0"/>
          </a:p>
        </p:txBody>
      </p:sp>
      <p:sp>
        <p:nvSpPr>
          <p:cNvPr id="4" name="Slide Number Placeholder 3"/>
          <p:cNvSpPr>
            <a:spLocks noGrp="1"/>
          </p:cNvSpPr>
          <p:nvPr>
            <p:ph type="sldNum" sz="quarter" idx="5"/>
          </p:nvPr>
        </p:nvSpPr>
        <p:spPr/>
        <p:txBody>
          <a:bodyPr/>
          <a:lstStyle/>
          <a:p>
            <a:fld id="{98C5760A-3D3F-A140-9BEE-016D67E33605}" type="slidenum">
              <a:rPr lang="en-US" smtClean="0"/>
              <a:t>60</a:t>
            </a:fld>
            <a:endParaRPr lang="en-US" dirty="0"/>
          </a:p>
        </p:txBody>
      </p:sp>
    </p:spTree>
    <p:extLst>
      <p:ext uri="{BB962C8B-B14F-4D97-AF65-F5344CB8AC3E}">
        <p14:creationId xmlns:p14="http://schemas.microsoft.com/office/powerpoint/2010/main" val="25363762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C3270-D5B6-4AE0-BFEC-3BB548CBAE0E}"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27268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buFont typeface="Wingdings" pitchFamily="2" charset="2"/>
              <a:buChar char="ü"/>
            </a:pPr>
            <a:r>
              <a:rPr lang="en-US" sz="1200" dirty="0">
                <a:solidFill>
                  <a:schemeClr val="tx1"/>
                </a:solidFill>
                <a:latin typeface="+mn-lt"/>
              </a:rPr>
              <a:t>Power BI Data owners can apply consistent policies and labels on sensitive data across Office 365 and Power BI</a:t>
            </a:r>
          </a:p>
          <a:p>
            <a:pPr>
              <a:lnSpc>
                <a:spcPct val="150000"/>
              </a:lnSpc>
              <a:buFont typeface="Wingdings" pitchFamily="2" charset="2"/>
              <a:buChar char="ü"/>
            </a:pPr>
            <a:r>
              <a:rPr lang="en-US" sz="1200" dirty="0">
                <a:latin typeface="+mn-lt"/>
              </a:rPr>
              <a:t>Meet privacy and regulatory requirements </a:t>
            </a:r>
          </a:p>
          <a:p>
            <a:pPr>
              <a:lnSpc>
                <a:spcPct val="150000"/>
              </a:lnSpc>
              <a:buFont typeface="Wingdings" pitchFamily="2" charset="2"/>
              <a:buChar char="ü"/>
            </a:pPr>
            <a:r>
              <a:rPr lang="en-US" sz="1200" dirty="0">
                <a:latin typeface="+mn-lt"/>
              </a:rPr>
              <a:t>Oversight over where sensitive data is stored and who accesses it</a:t>
            </a:r>
          </a:p>
          <a:p>
            <a:pPr>
              <a:lnSpc>
                <a:spcPct val="150000"/>
              </a:lnSpc>
              <a:buFont typeface="Wingdings" pitchFamily="2" charset="2"/>
              <a:buChar char="ü"/>
            </a:pPr>
            <a:r>
              <a:rPr lang="en-US" sz="1200" dirty="0">
                <a:latin typeface="+mn-lt"/>
              </a:rPr>
              <a:t>Effectively consume data while abiding security and compliance policies</a:t>
            </a:r>
          </a:p>
          <a:p>
            <a:pPr>
              <a:lnSpc>
                <a:spcPct val="150000"/>
              </a:lnSpc>
              <a:buFont typeface="Wingdings" pitchFamily="2" charset="2"/>
              <a:buChar char="ü"/>
            </a:pPr>
            <a:r>
              <a:rPr lang="en-US" sz="1200" dirty="0">
                <a:latin typeface="+mn-lt"/>
              </a:rPr>
              <a:t>Enable data owners to protect the data according to organization policies</a:t>
            </a:r>
            <a:endParaRPr lang="en-US" sz="1100" b="1" dirty="0">
              <a:solidFill>
                <a:schemeClr val="tx1"/>
              </a:solidFill>
              <a:latin typeface="+mn-lt"/>
            </a:endParaRPr>
          </a:p>
          <a:p>
            <a:pPr>
              <a:lnSpc>
                <a:spcPct val="150000"/>
              </a:lnSpc>
              <a:buFont typeface="Wingdings" pitchFamily="2" charset="2"/>
              <a:buChar char="ü"/>
            </a:pPr>
            <a:r>
              <a:rPr lang="en-US" sz="1200" dirty="0">
                <a:latin typeface="+mn-lt"/>
              </a:rPr>
              <a:t>Prevent unauthorized access to data that was exported from Power BI and </a:t>
            </a:r>
            <a:r>
              <a:rPr lang="en-US" sz="1200" dirty="0">
                <a:solidFill>
                  <a:schemeClr val="tx1"/>
                </a:solidFill>
                <a:latin typeface="+mn-lt"/>
              </a:rPr>
              <a:t>reduce the risk of data leakage</a:t>
            </a:r>
          </a:p>
          <a:p>
            <a:pPr>
              <a:lnSpc>
                <a:spcPct val="150000"/>
              </a:lnSpc>
              <a:buFont typeface="Wingdings" pitchFamily="2" charset="2"/>
              <a:buChar char="ü"/>
            </a:pPr>
            <a:r>
              <a:rPr lang="en-US" sz="1200" dirty="0">
                <a:latin typeface="+mn-lt"/>
              </a:rPr>
              <a:t>Admins can use MS world leading Cyber Security products to monitor and protect data in Power BI as well as Office 365</a:t>
            </a:r>
          </a:p>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81902B1-6E54-4089-A3CA-F7769178BC0A}"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8/31/21 9:09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80088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61F67-273C-4D55-BB49-B0E7847A7196}" type="slidenum">
              <a:rPr lang="en-US" smtClean="0"/>
              <a:t>66</a:t>
            </a:fld>
            <a:endParaRPr lang="en-US"/>
          </a:p>
        </p:txBody>
      </p:sp>
    </p:spTree>
    <p:extLst>
      <p:ext uri="{BB962C8B-B14F-4D97-AF65-F5344CB8AC3E}">
        <p14:creationId xmlns:p14="http://schemas.microsoft.com/office/powerpoint/2010/main" val="3672630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32791378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461F67-273C-4D55-BB49-B0E7847A7196}" type="slidenum">
              <a:rPr lang="en-US" smtClean="0"/>
              <a:t>69</a:t>
            </a:fld>
            <a:endParaRPr lang="en-US"/>
          </a:p>
        </p:txBody>
      </p:sp>
    </p:spTree>
    <p:extLst>
      <p:ext uri="{BB962C8B-B14F-4D97-AF65-F5344CB8AC3E}">
        <p14:creationId xmlns:p14="http://schemas.microsoft.com/office/powerpoint/2010/main" val="17850794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8/31/21 9:10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3129945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8/31/21 9:10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3267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8/31/21 9:10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17494364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r>
              <a:rPr lang="en-US"/>
              <a:t>Microsoft Data Insights Summit</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8/31/21 9:10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84084515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8/31/21 9:10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898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Data Insights Summit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8/31/21 9:10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5452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92517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Tenant settings give you more control over what features are made available to your organization. If you have concerns around sensitive data, some of our features may not be right for your organization, or you may only want a given feature to be available to a specific group. If this is the case, you can switch it off in your tenant.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https://powerbi.microsoft.com/en-us/blog/announcing-granular-tenant-settings-in-power-bi/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https://docs.microsoft.com/en-us/power-bi/service-admin-portal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679936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Premium settings tab allows you to manage any Power BI Premium and Power BI Embedded capacity that has been purchased for your organization. </a:t>
            </a:r>
          </a:p>
          <a:p>
            <a:r>
              <a:rPr lang="en-US" dirty="0"/>
              <a:t>All users within your organization will see the Premium settings tab, but will only see contents within it, if they are assigned as either </a:t>
            </a:r>
            <a:r>
              <a:rPr lang="en-US" b="1" dirty="0"/>
              <a:t>Capacity admin</a:t>
            </a:r>
            <a:r>
              <a:rPr lang="en-US" dirty="0"/>
              <a:t> or a user that has assignment permissions.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161591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8/31/21 8:58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12280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b="1" dirty="0"/>
              <a:t>KEY POINTS:</a:t>
            </a:r>
            <a:endParaRPr lang="en-US" sz="900" b="0" dirty="0">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dirty="0"/>
              <a:t>There are two levels of permissions to manage content in Power BI Premium dedicated capacity.</a:t>
            </a:r>
          </a:p>
          <a:p>
            <a:pPr marL="171450" indent="-171450">
              <a:buFont typeface="Arial" panose="020B0604020202020204" pitchFamily="34" charset="0"/>
              <a:buChar char="•"/>
            </a:pPr>
            <a:r>
              <a:rPr lang="en-US" dirty="0"/>
              <a:t>You can now specify individuals with assignment permissions.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sz="900" b="1" dirty="0">
                <a:solidFill>
                  <a:schemeClr val="tx1"/>
                </a:solidFill>
              </a:rPr>
              <a:t>TALK TRACK </a:t>
            </a:r>
          </a:p>
          <a:p>
            <a:pPr marL="0" indent="0">
              <a:buFont typeface="Arial" panose="020B0604020202020204" pitchFamily="34" charset="0"/>
              <a:buNone/>
            </a:pPr>
            <a:r>
              <a:rPr lang="en-US" dirty="0"/>
              <a:t>I mentioned two levels of permissions… one is your capacity admin.</a:t>
            </a:r>
            <a:r>
              <a:rPr lang="en-US" baseline="0" dirty="0"/>
              <a:t> T</a:t>
            </a:r>
            <a:r>
              <a:rPr lang="en-US" dirty="0"/>
              <a:t>hey can add capacity, assign admins, and assign and remove workspaces. </a:t>
            </a:r>
          </a:p>
          <a:p>
            <a:pPr marL="0" indent="0">
              <a:buFont typeface="Arial" panose="020B0604020202020204" pitchFamily="34" charset="0"/>
              <a:buNone/>
            </a:pPr>
            <a:r>
              <a:rPr lang="en-US" dirty="0"/>
              <a:t>Capacity admins can also grant permissions to a workspace, increase capacity, do monitoring, logging and auditing.</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And the other permission level is a Power BI Pro user with assignment permissions who are typically the people authoring reports…</a:t>
            </a:r>
            <a:r>
              <a:rPr lang="en-US" baseline="0" dirty="0"/>
              <a:t>t</a:t>
            </a:r>
            <a:r>
              <a:rPr lang="en-US" dirty="0"/>
              <a:t>hey can assign workspaces to capacity. This means they can move their workspace to the dedicated capacity and can also grant other Pro users access to that capacity workspace.</a:t>
            </a:r>
            <a:r>
              <a:rPr lang="en-US" baseline="0" dirty="0"/>
              <a:t> So,</a:t>
            </a:r>
            <a:r>
              <a:rPr lang="en-US" dirty="0"/>
              <a:t> if I'm a Pro user, and I have assignment permissions, I can be working on a project, realize that</a:t>
            </a:r>
            <a:r>
              <a:rPr lang="en-US" baseline="0" dirty="0"/>
              <a:t> </a:t>
            </a:r>
            <a:r>
              <a:rPr lang="en-US" dirty="0"/>
              <a:t>I need to work with some other Pro users, then give those other</a:t>
            </a:r>
            <a:r>
              <a:rPr lang="en-US" baseline="0" dirty="0"/>
              <a:t> Pro users</a:t>
            </a:r>
            <a:r>
              <a:rPr lang="en-US" dirty="0"/>
              <a:t> access to that workspace, so everyone can collaborate on the content, reports, dashboards, etc. Then we can move the workspace to dedicated capacity to share it with a broader set of Power BI users.</a:t>
            </a:r>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8/31/21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987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pPr marL="171450" indent="-171450">
              <a:buFont typeface="Arial" panose="020B0604020202020204" pitchFamily="34" charset="0"/>
              <a:buChar char="•"/>
            </a:pPr>
            <a:r>
              <a:rPr lang="en-US" b="1" dirty="0"/>
              <a:t>Permissions</a:t>
            </a:r>
            <a:r>
              <a:rPr lang="en-US" dirty="0"/>
              <a:t> – there are two level of permissions for Premium. Capacity admin and Pro users with assignment permissions. </a:t>
            </a:r>
            <a:r>
              <a:rPr lang="en-US" dirty="0">
                <a:solidFill>
                  <a:schemeClr val="tx1"/>
                </a:solidFill>
                <a:cs typeface="Segoe UI" panose="020B0502040204020203" pitchFamily="34" charset="0"/>
              </a:rPr>
              <a:t>Assign admins and capacity owners</a:t>
            </a:r>
          </a:p>
          <a:p>
            <a:pPr marL="171450" marR="0" lvl="0" indent="-171450" algn="l" defTabSz="932742" rtl="0" eaLnBrk="1" fontAlgn="auto" latinLnBrk="0" hangingPunct="1">
              <a:lnSpc>
                <a:spcPct val="90000"/>
              </a:lnSpc>
              <a:spcBef>
                <a:spcPts val="0"/>
              </a:spcBef>
              <a:spcAft>
                <a:spcPts val="340"/>
              </a:spcAft>
              <a:buClrTx/>
              <a:buSzTx/>
              <a:buFont typeface="Arial" panose="020B0604020202020204" pitchFamily="34" charset="0"/>
              <a:buChar char="•"/>
              <a:tabLst/>
              <a:defRPr/>
            </a:pPr>
            <a:r>
              <a:rPr lang="en-US" b="1" dirty="0"/>
              <a:t>Management</a:t>
            </a:r>
            <a:r>
              <a:rPr lang="en-US" dirty="0"/>
              <a:t> - </a:t>
            </a:r>
            <a:r>
              <a:rPr lang="en-US" dirty="0">
                <a:solidFill>
                  <a:schemeClr val="tx1"/>
                </a:solidFill>
                <a:cs typeface="Segoe UI" panose="020B0502040204020203" pitchFamily="34" charset="0"/>
              </a:rPr>
              <a:t>Work with a consistent management experience and use the same Power BI Pro admin portal. Assign admins and capacity owners</a:t>
            </a:r>
          </a:p>
          <a:p>
            <a:pPr marL="171450" indent="-171450">
              <a:buFont typeface="Arial" panose="020B0604020202020204" pitchFamily="34" charset="0"/>
              <a:buChar char="•"/>
            </a:pPr>
            <a:r>
              <a:rPr lang="en-US" b="1" dirty="0"/>
              <a:t>Workspaces</a:t>
            </a:r>
            <a:r>
              <a:rPr lang="en-US" dirty="0"/>
              <a:t> – Easily assign workspaces and share dedicated workspaces by granting permission. </a:t>
            </a:r>
          </a:p>
          <a:p>
            <a:pPr marL="171450" indent="-171450">
              <a:buFont typeface="Arial" panose="020B0604020202020204" pitchFamily="34" charset="0"/>
              <a:buChar char="•"/>
            </a:pPr>
            <a:r>
              <a:rPr lang="en-US" b="1" dirty="0"/>
              <a:t>Capacity – </a:t>
            </a:r>
            <a:r>
              <a:rPr lang="en-US" dirty="0"/>
              <a:t>Move content from shared to dedicated capacity. Monitor usage and easily increase if needed.</a:t>
            </a:r>
          </a:p>
          <a:p>
            <a:endParaRPr lang="en-US" dirty="0"/>
          </a:p>
          <a:p>
            <a:endParaRPr lang="en-US" dirty="0"/>
          </a:p>
          <a:p>
            <a:r>
              <a:rPr lang="en-US" sz="900" b="1" dirty="0">
                <a:solidFill>
                  <a:schemeClr val="tx1"/>
                </a:solidFill>
              </a:rPr>
              <a:t>TALK TRACK </a:t>
            </a:r>
          </a:p>
          <a:p>
            <a:pPr marL="0" marR="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latin typeface="Segoe UI Light" pitchFamily="34" charset="0"/>
                <a:ea typeface="+mn-ea"/>
                <a:cs typeface="+mn-cs"/>
              </a:rPr>
              <a:t>We will look at how you manage capacity in Power BI. We’ll cover four areas…</a:t>
            </a:r>
            <a:r>
              <a:rPr lang="en-US" sz="900" kern="1200" baseline="0" dirty="0">
                <a:solidFill>
                  <a:schemeClr val="tx1"/>
                </a:solidFill>
                <a:latin typeface="Segoe UI Light" pitchFamily="34" charset="0"/>
                <a:ea typeface="+mn-ea"/>
                <a:cs typeface="+mn-cs"/>
              </a:rPr>
              <a:t>permissions, management, workspaces, and capacity. </a:t>
            </a:r>
          </a:p>
          <a:p>
            <a:pPr marL="171450" marR="0" indent="-171450" algn="l" defTabSz="932742" rtl="0" eaLnBrk="1" fontAlgn="auto" latinLnBrk="0" hangingPunct="1">
              <a:lnSpc>
                <a:spcPct val="90000"/>
              </a:lnSpc>
              <a:spcBef>
                <a:spcPts val="0"/>
              </a:spcBef>
              <a:spcAft>
                <a:spcPts val="340"/>
              </a:spcAft>
              <a:buClrTx/>
              <a:buSzTx/>
              <a:buFont typeface="Arial"/>
              <a:buChar char="•"/>
              <a:tabLst/>
              <a:defRPr/>
            </a:pPr>
            <a:r>
              <a:rPr lang="en-US" sz="900" kern="1200" dirty="0">
                <a:solidFill>
                  <a:schemeClr val="tx1"/>
                </a:solidFill>
                <a:latin typeface="Segoe UI Light" pitchFamily="34" charset="0"/>
                <a:ea typeface="+mn-ea"/>
                <a:cs typeface="+mn-cs"/>
              </a:rPr>
              <a:t>Power BI Premium supports two levels of permissions.</a:t>
            </a:r>
            <a:r>
              <a:rPr lang="en-US" sz="900" kern="1200" baseline="0" dirty="0">
                <a:solidFill>
                  <a:schemeClr val="tx1"/>
                </a:solidFill>
                <a:latin typeface="Segoe UI Light" pitchFamily="34" charset="0"/>
                <a:ea typeface="+mn-ea"/>
                <a:cs typeface="+mn-cs"/>
              </a:rPr>
              <a:t> The first is for</a:t>
            </a:r>
            <a:r>
              <a:rPr lang="en-US" dirty="0"/>
              <a:t> Pro users with assignment rights, which is another way of saying site admins,</a:t>
            </a:r>
            <a:r>
              <a:rPr lang="en-US" baseline="0" dirty="0"/>
              <a:t> and the second is for the c</a:t>
            </a:r>
            <a:r>
              <a:rPr lang="en-US" dirty="0"/>
              <a:t>apacity admins or</a:t>
            </a:r>
            <a:r>
              <a:rPr lang="en-US" baseline="0" dirty="0"/>
              <a:t> capacity owners. </a:t>
            </a:r>
          </a:p>
          <a:p>
            <a:pPr marL="171450" marR="0" indent="-171450" algn="l" defTabSz="932742" rtl="0" eaLnBrk="1" fontAlgn="auto" latinLnBrk="0" hangingPunct="1">
              <a:lnSpc>
                <a:spcPct val="90000"/>
              </a:lnSpc>
              <a:spcBef>
                <a:spcPts val="0"/>
              </a:spcBef>
              <a:spcAft>
                <a:spcPts val="340"/>
              </a:spcAft>
              <a:buClrTx/>
              <a:buSzTx/>
              <a:buFont typeface="Arial"/>
              <a:buChar char="•"/>
              <a:tabLst/>
              <a:defRPr/>
            </a:pPr>
            <a:r>
              <a:rPr lang="en-US" baseline="0" dirty="0"/>
              <a:t>Management is handled using the exact same Power BI Pro admin portal, so you’ll have  a consistent management experience. It’s through the admin portal where</a:t>
            </a:r>
            <a:r>
              <a:rPr lang="en-US" dirty="0"/>
              <a:t> admins can assign capacity to owners.</a:t>
            </a:r>
            <a:r>
              <a:rPr lang="en-US" baseline="0" dirty="0"/>
              <a:t> </a:t>
            </a:r>
          </a:p>
          <a:p>
            <a:pPr marL="171450" marR="0" indent="-171450" algn="l" defTabSz="932742" rtl="0" eaLnBrk="1" fontAlgn="auto" latinLnBrk="0" hangingPunct="1">
              <a:lnSpc>
                <a:spcPct val="90000"/>
              </a:lnSpc>
              <a:spcBef>
                <a:spcPts val="0"/>
              </a:spcBef>
              <a:spcAft>
                <a:spcPts val="340"/>
              </a:spcAft>
              <a:buClrTx/>
              <a:buSzTx/>
              <a:buFont typeface="Arial"/>
              <a:buChar char="•"/>
              <a:tabLst/>
              <a:defRPr/>
            </a:pPr>
            <a:r>
              <a:rPr lang="en-US" baseline="0" dirty="0"/>
              <a:t>Just as the management interface hasn’t changed, the workspaces are also unchanged making it </a:t>
            </a:r>
            <a:r>
              <a:rPr lang="en-US" dirty="0"/>
              <a:t>easy to assign workspaces and grant permissions. And in Power BI , you can easily see the difference between regular workspaces and those with Premium capacity.</a:t>
            </a:r>
          </a:p>
          <a:p>
            <a:pPr marL="171450" marR="0" indent="-171450" algn="l" defTabSz="932742" rtl="0" eaLnBrk="1" fontAlgn="auto" latinLnBrk="0" hangingPunct="1">
              <a:lnSpc>
                <a:spcPct val="90000"/>
              </a:lnSpc>
              <a:spcBef>
                <a:spcPts val="0"/>
              </a:spcBef>
              <a:spcAft>
                <a:spcPts val="340"/>
              </a:spcAft>
              <a:buClrTx/>
              <a:buSzTx/>
              <a:buFont typeface="Arial"/>
              <a:buChar char="•"/>
              <a:tabLst/>
              <a:defRPr/>
            </a:pPr>
            <a:r>
              <a:rPr lang="en-US" dirty="0"/>
              <a:t>Finally, managing your capacity is easy. You can move content from shared to dedicated and back again.</a:t>
            </a:r>
            <a:r>
              <a:rPr lang="en-US" baseline="0" dirty="0"/>
              <a:t> Y</a:t>
            </a:r>
            <a:r>
              <a:rPr lang="en-US" dirty="0"/>
              <a:t>ou can monitor the usage of it, and increase that capacity as needed.</a:t>
            </a:r>
          </a:p>
          <a:p>
            <a:pPr marL="0" marR="0" indent="0" algn="l" defTabSz="932742" rtl="0" eaLnBrk="1" fontAlgn="auto" latinLnBrk="0" hangingPunct="1">
              <a:lnSpc>
                <a:spcPct val="90000"/>
              </a:lnSpc>
              <a:spcBef>
                <a:spcPts val="0"/>
              </a:spcBef>
              <a:spcAft>
                <a:spcPts val="340"/>
              </a:spcAft>
              <a:buClrTx/>
              <a:buSzTx/>
              <a:buFont typeface="Arial"/>
              <a:buNone/>
              <a:tabLst/>
              <a:defRPr/>
            </a:pPr>
            <a:r>
              <a:rPr lang="en-US" dirty="0"/>
              <a:t>That was a quick overview, but now we’ll dive in a little deeper on each management area.</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8/31/21 8:58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34088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99DC7AF-117D-0D44-9887-15AB809462D7}" type="datetimeFigureOut">
              <a:rPr lang="en-US" smtClean="0"/>
              <a:t>8/31/21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945871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DC7AF-117D-0D44-9887-15AB809462D7}" type="datetimeFigureOut">
              <a:rPr lang="en-US" smtClean="0"/>
              <a:t>8/31/21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4629441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DC7AF-117D-0D44-9887-15AB809462D7}" type="datetimeFigureOut">
              <a:rPr lang="en-US" smtClean="0"/>
              <a:t>8/31/21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3685045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anchor="t" anchorCtr="0">
            <a:noAutofit/>
          </a:bodyPr>
          <a:lstStyle>
            <a:lvl1pPr>
              <a:defRPr sz="3600" b="1" i="0">
                <a:solidFill>
                  <a:schemeClr val="tx2"/>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Tree>
    <p:extLst>
      <p:ext uri="{BB962C8B-B14F-4D97-AF65-F5344CB8AC3E}">
        <p14:creationId xmlns:p14="http://schemas.microsoft.com/office/powerpoint/2010/main" val="34729359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Text Placeholder 6"/>
          <p:cNvSpPr>
            <a:spLocks noGrp="1"/>
          </p:cNvSpPr>
          <p:nvPr>
            <p:ph type="body" sz="quarter" idx="11"/>
          </p:nvPr>
        </p:nvSpPr>
        <p:spPr>
          <a:xfrm>
            <a:off x="269239" y="1206214"/>
            <a:ext cx="9038950" cy="615609"/>
          </a:xfrm>
        </p:spPr>
        <p:txBody>
          <a:bodyPr anchor="ctr"/>
          <a:lstStyle>
            <a:lvl1pPr marL="0" indent="0">
              <a:buNone/>
              <a:defRPr lang="en-US" sz="3137" b="0" kern="1200" cap="none" spc="-100" baseline="0" dirty="0" smtClean="0">
                <a:ln w="3175">
                  <a:noFill/>
                </a:ln>
                <a:solidFill>
                  <a:schemeClr val="tx2"/>
                </a:solidFill>
                <a:effectLst/>
                <a:latin typeface="+mj-lt"/>
                <a:ea typeface="+mn-ea"/>
                <a:cs typeface="Segoe UI" pitchFamily="34" charset="0"/>
              </a:defRPr>
            </a:lvl1pPr>
            <a:lvl2pPr>
              <a:defRPr lang="en-US" sz="3137" b="0" kern="1200" cap="none" spc="-100" baseline="0" dirty="0" smtClean="0">
                <a:ln w="3175">
                  <a:noFill/>
                </a:ln>
                <a:solidFill>
                  <a:schemeClr val="tx2"/>
                </a:solidFill>
                <a:effectLst/>
                <a:latin typeface="+mj-lt"/>
                <a:ea typeface="+mn-ea"/>
                <a:cs typeface="Segoe UI" pitchFamily="34" charset="0"/>
              </a:defRPr>
            </a:lvl2pPr>
            <a:lvl3pPr>
              <a:defRPr lang="en-US" sz="3137" b="0" kern="1200" cap="none" spc="-100" baseline="0" dirty="0" smtClean="0">
                <a:ln w="3175">
                  <a:noFill/>
                </a:ln>
                <a:solidFill>
                  <a:schemeClr val="tx2"/>
                </a:solidFill>
                <a:effectLst/>
                <a:latin typeface="+mj-lt"/>
                <a:ea typeface="+mn-ea"/>
                <a:cs typeface="Segoe UI" pitchFamily="34" charset="0"/>
              </a:defRPr>
            </a:lvl3pPr>
            <a:lvl4pPr>
              <a:defRPr lang="en-US" sz="3137" b="0" kern="1200" cap="none" spc="-100" baseline="0" dirty="0" smtClean="0">
                <a:ln w="3175">
                  <a:noFill/>
                </a:ln>
                <a:solidFill>
                  <a:schemeClr val="tx2"/>
                </a:solidFill>
                <a:effectLst/>
                <a:latin typeface="+mj-lt"/>
                <a:ea typeface="+mn-ea"/>
                <a:cs typeface="Segoe UI" pitchFamily="34" charset="0"/>
              </a:defRPr>
            </a:lvl4pPr>
            <a:lvl5pPr>
              <a:defRPr lang="en-US" sz="3137" b="0" kern="1200" cap="none" spc="-100" baseline="0" dirty="0" smtClean="0">
                <a:ln w="3175">
                  <a:noFill/>
                </a:ln>
                <a:solidFill>
                  <a:schemeClr val="tx2"/>
                </a:solidFill>
                <a:effectLst/>
                <a:latin typeface="+mj-lt"/>
                <a:ea typeface="+mn-ea"/>
                <a:cs typeface="Segoe UI" pitchFamily="34" charset="0"/>
              </a:defRPr>
            </a:lvl5pPr>
          </a:lstStyle>
          <a:p>
            <a:pPr lvl="0"/>
            <a:r>
              <a:rPr lang="en-US"/>
              <a:t>Edit Master text styles</a:t>
            </a:r>
          </a:p>
        </p:txBody>
      </p:sp>
    </p:spTree>
    <p:extLst>
      <p:ext uri="{BB962C8B-B14F-4D97-AF65-F5344CB8AC3E}">
        <p14:creationId xmlns:p14="http://schemas.microsoft.com/office/powerpoint/2010/main" val="231861130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a:t>
            </a:r>
            <a:br>
              <a:rPr lang="en-US"/>
            </a:br>
            <a:r>
              <a:rPr lang="en-US"/>
              <a:t>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2175960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 Arrows">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464B7E-173E-0B41-863E-B733E6A14F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3282" r="47802"/>
          <a:stretch/>
        </p:blipFill>
        <p:spPr>
          <a:xfrm rot="5400000">
            <a:off x="2350965" y="-1917832"/>
            <a:ext cx="6874041" cy="10709708"/>
          </a:xfrm>
          <a:prstGeom prst="rect">
            <a:avLst/>
          </a:prstGeom>
        </p:spPr>
      </p:pic>
      <p:sp>
        <p:nvSpPr>
          <p:cNvPr id="7" name="Rectangle 6">
            <a:extLst>
              <a:ext uri="{FF2B5EF4-FFF2-40B4-BE49-F238E27FC236}">
                <a16:creationId xmlns:a16="http://schemas.microsoft.com/office/drawing/2014/main" id="{C00CEDAB-2430-AA42-AD73-F938E2A0D9D2}"/>
              </a:ext>
            </a:extLst>
          </p:cNvPr>
          <p:cNvSpPr/>
          <p:nvPr userDrawn="1"/>
        </p:nvSpPr>
        <p:spPr>
          <a:xfrm>
            <a:off x="0" y="0"/>
            <a:ext cx="12191999" cy="6858000"/>
          </a:xfrm>
          <a:prstGeom prst="rect">
            <a:avLst/>
          </a:prstGeom>
          <a:gradFill>
            <a:gsLst>
              <a:gs pos="0">
                <a:schemeClr val="bg1"/>
              </a:gs>
              <a:gs pos="100000">
                <a:schemeClr val="bg1">
                  <a:alpha val="8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C30637E-0AF9-9349-A985-8F73CBB7662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13735" y="6224664"/>
            <a:ext cx="872613" cy="227243"/>
          </a:xfrm>
          <a:prstGeom prst="rect">
            <a:avLst/>
          </a:prstGeom>
        </p:spPr>
      </p:pic>
      <p:sp>
        <p:nvSpPr>
          <p:cNvPr id="6" name="Title 1">
            <a:extLst>
              <a:ext uri="{FF2B5EF4-FFF2-40B4-BE49-F238E27FC236}">
                <a16:creationId xmlns:a16="http://schemas.microsoft.com/office/drawing/2014/main" id="{99FDC15A-0E29-9543-9678-553D00F672E3}"/>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Tree>
    <p:extLst>
      <p:ext uri="{BB962C8B-B14F-4D97-AF65-F5344CB8AC3E}">
        <p14:creationId xmlns:p14="http://schemas.microsoft.com/office/powerpoint/2010/main" val="13970727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4671006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dirty="0"/>
              <a:t>Title</a:t>
            </a:r>
          </a:p>
        </p:txBody>
      </p:sp>
    </p:spTree>
    <p:extLst>
      <p:ext uri="{BB962C8B-B14F-4D97-AF65-F5344CB8AC3E}">
        <p14:creationId xmlns:p14="http://schemas.microsoft.com/office/powerpoint/2010/main" val="245339798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5910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553063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DC7AF-117D-0D44-9887-15AB809462D7}" type="datetimeFigureOut">
              <a:rPr lang="en-US" smtClean="0"/>
              <a:t>8/31/21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5930681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48482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99DC7AF-117D-0D44-9887-15AB809462D7}" type="datetimeFigureOut">
              <a:rPr lang="en-US" smtClean="0"/>
              <a:t>8/31/21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20181564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9DC7AF-117D-0D44-9887-15AB809462D7}" type="datetimeFigureOut">
              <a:rPr lang="en-US" smtClean="0"/>
              <a:t>8/31/21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798936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99DC7AF-117D-0D44-9887-15AB809462D7}" type="datetimeFigureOut">
              <a:rPr lang="en-US" smtClean="0"/>
              <a:t>8/31/21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29703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99DC7AF-117D-0D44-9887-15AB809462D7}" type="datetimeFigureOut">
              <a:rPr lang="en-US" smtClean="0"/>
              <a:t>8/31/21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523636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9DC7AF-117D-0D44-9887-15AB809462D7}" type="datetimeFigureOut">
              <a:rPr lang="en-US" smtClean="0"/>
              <a:t>8/31/21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156337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DC7AF-117D-0D44-9887-15AB809462D7}" type="datetimeFigureOut">
              <a:rPr lang="en-US" smtClean="0"/>
              <a:t>8/31/21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986975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99DC7AF-117D-0D44-9887-15AB809462D7}" type="datetimeFigureOut">
              <a:rPr lang="en-US" smtClean="0"/>
              <a:t>8/31/21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7BE62F-7673-AC4C-86B9-6FDC165F072B}" type="slidenum">
              <a:rPr lang="en-US" smtClean="0"/>
              <a:t>‹#›</a:t>
            </a:fld>
            <a:endParaRPr lang="en-US"/>
          </a:p>
        </p:txBody>
      </p:sp>
    </p:spTree>
    <p:extLst>
      <p:ext uri="{BB962C8B-B14F-4D97-AF65-F5344CB8AC3E}">
        <p14:creationId xmlns:p14="http://schemas.microsoft.com/office/powerpoint/2010/main" val="1722920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9DC7AF-117D-0D44-9887-15AB809462D7}" type="datetimeFigureOut">
              <a:rPr lang="en-US" smtClean="0"/>
              <a:t>8/31/21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7BE62F-7673-AC4C-86B9-6FDC165F072B}" type="slidenum">
              <a:rPr lang="en-US" smtClean="0"/>
              <a:t>‹#›</a:t>
            </a:fld>
            <a:endParaRPr lang="en-US"/>
          </a:p>
        </p:txBody>
      </p:sp>
    </p:spTree>
    <p:extLst>
      <p:ext uri="{BB962C8B-B14F-4D97-AF65-F5344CB8AC3E}">
        <p14:creationId xmlns:p14="http://schemas.microsoft.com/office/powerpoint/2010/main" val="13907394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twitter.com/rongeorge" TargetMode="External"/><Relationship Id="rId3" Type="http://schemas.openxmlformats.org/officeDocument/2006/relationships/image" Target="../media/image4.png"/><Relationship Id="rId7" Type="http://schemas.openxmlformats.org/officeDocument/2006/relationships/hyperlink" Target="https://www.youtube.com/watch?v=TmhQCQr_DCA" TargetMode="External"/><Relationship Id="rId2" Type="http://schemas.openxmlformats.org/officeDocument/2006/relationships/hyperlink" Target="https://docs.microsoft.com/en-us/power-bi/connect-data/service-tutorial-build-machine-learning-model" TargetMode="External"/><Relationship Id="rId1" Type="http://schemas.openxmlformats.org/officeDocument/2006/relationships/slideLayout" Target="../slideLayouts/slideLayout7.xml"/><Relationship Id="rId6" Type="http://schemas.openxmlformats.org/officeDocument/2006/relationships/hyperlink" Target="https://powerbi.com/"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hyperlink" Target="https://docs.microsoft.com/en-us/power-bi/service-admin-auditing"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13" Type="http://schemas.openxmlformats.org/officeDocument/2006/relationships/image" Target="../media/image29.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 Id="rId14" Type="http://schemas.openxmlformats.org/officeDocument/2006/relationships/image" Target="../media/image30.sv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20.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20.sv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20.sv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3.png"/><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J-S_TvtIm5Y" TargetMode="External"/><Relationship Id="rId3" Type="http://schemas.openxmlformats.org/officeDocument/2006/relationships/hyperlink" Target="https://daxstudio.org/" TargetMode="External"/><Relationship Id="rId7" Type="http://schemas.openxmlformats.org/officeDocument/2006/relationships/hyperlink" Target="https://www.virtualbox.org/" TargetMode="External"/><Relationship Id="rId2" Type="http://schemas.openxmlformats.org/officeDocument/2006/relationships/hyperlink" Target="https://www.youtube.com/watch?v=waG_JhBgUpM" TargetMode="External"/><Relationship Id="rId1" Type="http://schemas.openxmlformats.org/officeDocument/2006/relationships/slideLayout" Target="../slideLayouts/slideLayout7.xml"/><Relationship Id="rId6" Type="http://schemas.openxmlformats.org/officeDocument/2006/relationships/hyperlink" Target="https://www.winehq.org/" TargetMode="External"/><Relationship Id="rId11" Type="http://schemas.openxmlformats.org/officeDocument/2006/relationships/hyperlink" Target="https://spreadsheeto.com/power-bi-desktop-vs-online/#desktop-vs-online" TargetMode="External"/><Relationship Id="rId5" Type="http://schemas.openxmlformats.org/officeDocument/2006/relationships/hyperlink" Target="https://www.macworld.co.uk/feature/best-virtual-machine-software-3671133/" TargetMode="External"/><Relationship Id="rId10"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hyperlink" Target="https://www.youtube.com/watch?v=r89fGOM1bq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power-bi/desktop-composite-models" TargetMode="External"/><Relationship Id="rId2" Type="http://schemas.openxmlformats.org/officeDocument/2006/relationships/hyperlink" Target="https://docs.microsoft.com/en-us/power-bi/desktop-aggregations" TargetMode="External"/><Relationship Id="rId1" Type="http://schemas.openxmlformats.org/officeDocument/2006/relationships/slideLayout" Target="../slideLayouts/slideLayout2.xml"/><Relationship Id="rId5" Type="http://schemas.openxmlformats.org/officeDocument/2006/relationships/hyperlink" Target="https://docs.microsoft.com/en-us/power-bi/service-encryption-byok" TargetMode="External"/><Relationship Id="rId4" Type="http://schemas.openxmlformats.org/officeDocument/2006/relationships/hyperlink" Target="https://docs.microsoft.com/en-us/power-bi/service-premium-incremental-refresh"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powerapps.microsoft.com/en-us/downloads/" TargetMode="External"/><Relationship Id="rId7" Type="http://schemas.openxmlformats.org/officeDocument/2006/relationships/hyperlink" Target="https://www.youtube.com/watch?v=2RzCbd5XgJg" TargetMode="External"/><Relationship Id="rId2" Type="http://schemas.openxmlformats.org/officeDocument/2006/relationships/hyperlink" Target="https://docs.microsoft.com/en-us/powerapps/" TargetMode="Externa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hyperlink" Target="https://docs.microsoft.com/en-us/powerapps/developer/data-platform/entities" TargetMode="External"/><Relationship Id="rId4" Type="http://schemas.openxmlformats.org/officeDocument/2006/relationships/hyperlink" Target="https://create.powerapps.com/studio/"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docs.microsoft.com/en-us/power-bi/transform-model/desktop-ai-insights" TargetMode="External"/><Relationship Id="rId3" Type="http://schemas.openxmlformats.org/officeDocument/2006/relationships/hyperlink" Target="https://docs.microsoft.com/en-us/power-bi/connect-data/desktop-python-scripts" TargetMode="External"/><Relationship Id="rId7" Type="http://schemas.openxmlformats.org/officeDocument/2006/relationships/hyperlink" Target="https://stackoverflow.com/questions/65899552/consuming-an-deployed-azure-ml-model-in-powerbi" TargetMode="External"/><Relationship Id="rId2" Type="http://schemas.openxmlformats.org/officeDocument/2006/relationships/hyperlink" Target="https://docs.microsoft.com/en-us/power-bi/connect-data/service-aml-integrate" TargetMode="External"/><Relationship Id="rId1" Type="http://schemas.openxmlformats.org/officeDocument/2006/relationships/slideLayout" Target="../slideLayouts/slideLayout7.xml"/><Relationship Id="rId6" Type="http://schemas.openxmlformats.org/officeDocument/2006/relationships/hyperlink" Target="https://docs.microsoft.com/en-us/power-bi/connect-data/service-aml-integrate?context=azure/machine-learning/context/ml-context" TargetMode="External"/><Relationship Id="rId11" Type="http://schemas.openxmlformats.org/officeDocument/2006/relationships/hyperlink" Target="https://docs.microsoft.com/en-us/azure/machine-learning/concept-endpoints" TargetMode="External"/><Relationship Id="rId5" Type="http://schemas.openxmlformats.org/officeDocument/2006/relationships/hyperlink" Target="https://docs.microsoft.com/en-us/azure/machine-learning/tutorial-power-bi-custom-model" TargetMode="External"/><Relationship Id="rId10" Type="http://schemas.openxmlformats.org/officeDocument/2006/relationships/hyperlink" Target="https://www.encorebusiness.com/blog/power-bi-premium-p1-vs-p2-vs-p3" TargetMode="External"/><Relationship Id="rId4" Type="http://schemas.openxmlformats.org/officeDocument/2006/relationships/hyperlink" Target="https://docs.microsoft.com/en-us/power-bi/connect-data/desktop-python-in-query-editor" TargetMode="External"/><Relationship Id="rId9" Type="http://schemas.openxmlformats.org/officeDocument/2006/relationships/hyperlink" Target="https://docs.microsoft.com/en-us/azure/azure-sql-edge/deploy-onnx"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9.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37.png"/><Relationship Id="rId7"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3.svg"/></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65.svg"/><Relationship Id="rId4" Type="http://schemas.openxmlformats.org/officeDocument/2006/relationships/image" Target="../media/image64.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docs.microsoft.com/en-us/power-bi/guidance/whitepaper-powerbi-security#data-storage-and-movement" TargetMode="Externa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youtube.com/watch?v=PgS2kuD94xA" TargetMode="External"/><Relationship Id="rId2" Type="http://schemas.openxmlformats.org/officeDocument/2006/relationships/hyperlink" Target="https://aka.ms/pbienterprisedeploy" TargetMode="External"/><Relationship Id="rId1" Type="http://schemas.openxmlformats.org/officeDocument/2006/relationships/slideLayout" Target="../slideLayouts/slideLayout2.xml"/><Relationship Id="rId5" Type="http://schemas.openxmlformats.org/officeDocument/2006/relationships/hyperlink" Target="https://docs.microsoft.com/en-us/power-bi/service-admin-governance" TargetMode="External"/><Relationship Id="rId4" Type="http://schemas.openxmlformats.org/officeDocument/2006/relationships/hyperlink" Target="https://www.youtube.com/watch?v=K-zEWICvICM"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docs.microsoft.com/en-us/power-bi/" TargetMode="External"/><Relationship Id="rId7" Type="http://schemas.openxmlformats.org/officeDocument/2006/relationships/hyperlink" Target="https://powerbi.microsoft.com/en-us/blog/" TargetMode="Externa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hyperlink" Target="https://docs.microsoft.com/en-us/power-bi/whitepapers" TargetMode="External"/><Relationship Id="rId5" Type="http://schemas.openxmlformats.org/officeDocument/2006/relationships/hyperlink" Target="https://docs.microsoft.com/en-us/power-bi/webinars" TargetMode="External"/><Relationship Id="rId4" Type="http://schemas.openxmlformats.org/officeDocument/2006/relationships/hyperlink" Target="https://docs.microsoft.com/en-us/power-bi/guided-learning/" TargetMode="Externa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78.svg"/></Relationships>
</file>

<file path=ppt/slides/_rels/slide7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73.png"/><Relationship Id="rId7" Type="http://schemas.openxmlformats.org/officeDocument/2006/relationships/image" Target="../media/image79.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80.emf"/></Relationships>
</file>

<file path=ppt/slides/_rels/slide7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12"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18.xml"/><Relationship Id="rId6" Type="http://schemas.openxmlformats.org/officeDocument/2006/relationships/image" Target="../media/image84.png"/><Relationship Id="rId11" Type="http://schemas.openxmlformats.org/officeDocument/2006/relationships/image" Target="../media/image89.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7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1.png"/><Relationship Id="rId7" Type="http://schemas.openxmlformats.org/officeDocument/2006/relationships/image" Target="../media/image94.png"/><Relationship Id="rId2" Type="http://schemas.openxmlformats.org/officeDocument/2006/relationships/notesSlide" Target="../notesSlides/notesSlide36.xml"/><Relationship Id="rId1" Type="http://schemas.openxmlformats.org/officeDocument/2006/relationships/slideLayout" Target="../slideLayouts/slideLayout19.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0.xml"/><Relationship Id="rId5" Type="http://schemas.openxmlformats.org/officeDocument/2006/relationships/image" Target="../media/image99.png"/><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0.xml"/><Relationship Id="rId4" Type="http://schemas.openxmlformats.org/officeDocument/2006/relationships/image" Target="../media/image102.png"/></Relationships>
</file>

<file path=ppt/slides/_rels/slide7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7BEF4-66D3-8448-8C82-4D46B1C51530}"/>
              </a:ext>
            </a:extLst>
          </p:cNvPr>
          <p:cNvSpPr txBox="1"/>
          <p:nvPr/>
        </p:nvSpPr>
        <p:spPr>
          <a:xfrm>
            <a:off x="1197988" y="107092"/>
            <a:ext cx="1706880" cy="523220"/>
          </a:xfrm>
          <a:prstGeom prst="rect">
            <a:avLst/>
          </a:prstGeom>
          <a:noFill/>
        </p:spPr>
        <p:txBody>
          <a:bodyPr wrap="square" rtlCol="0">
            <a:spAutoFit/>
          </a:bodyPr>
          <a:lstStyle/>
          <a:p>
            <a:r>
              <a:rPr lang="en-US" sz="2800" b="1" dirty="0">
                <a:latin typeface="Calibri"/>
                <a:ea typeface="Calibri"/>
                <a:cs typeface="Calibri"/>
                <a:sym typeface="Calibri"/>
              </a:rPr>
              <a:t>Power BI</a:t>
            </a:r>
          </a:p>
        </p:txBody>
      </p:sp>
      <p:sp>
        <p:nvSpPr>
          <p:cNvPr id="3" name="TextBox 2">
            <a:extLst>
              <a:ext uri="{FF2B5EF4-FFF2-40B4-BE49-F238E27FC236}">
                <a16:creationId xmlns:a16="http://schemas.microsoft.com/office/drawing/2014/main" id="{B946719D-C995-DB4C-BFA9-593E6093877A}"/>
              </a:ext>
            </a:extLst>
          </p:cNvPr>
          <p:cNvSpPr txBox="1"/>
          <p:nvPr/>
        </p:nvSpPr>
        <p:spPr>
          <a:xfrm>
            <a:off x="88458" y="4260877"/>
            <a:ext cx="5410200" cy="2462213"/>
          </a:xfrm>
          <a:prstGeom prst="rect">
            <a:avLst/>
          </a:prstGeom>
          <a:noFill/>
        </p:spPr>
        <p:txBody>
          <a:bodyPr wrap="square" rtlCol="0">
            <a:spAutoFit/>
          </a:bodyPr>
          <a:lstStyle/>
          <a:p>
            <a:r>
              <a:rPr lang="en-US" sz="1400" dirty="0"/>
              <a:t>No-code ML in </a:t>
            </a:r>
            <a:r>
              <a:rPr lang="en-US" sz="1400" b="1" dirty="0">
                <a:solidFill>
                  <a:srgbClr val="FF0000"/>
                </a:solidFill>
              </a:rPr>
              <a:t>Power BI</a:t>
            </a:r>
            <a:r>
              <a:rPr lang="en-US" sz="1400" dirty="0"/>
              <a:t> is similar to </a:t>
            </a:r>
            <a:r>
              <a:rPr lang="en-US" sz="1400" dirty="0" err="1"/>
              <a:t>AutoML</a:t>
            </a:r>
            <a:r>
              <a:rPr lang="en-US" sz="1400" dirty="0"/>
              <a:t> in Azure ML Studio </a:t>
            </a:r>
          </a:p>
          <a:p>
            <a:endParaRPr lang="en-US" sz="1400" b="1" dirty="0"/>
          </a:p>
          <a:p>
            <a:r>
              <a:rPr lang="en-US" sz="1400" b="1" dirty="0"/>
              <a:t>Tutorial: Build a Machine Learning model in </a:t>
            </a:r>
            <a:r>
              <a:rPr lang="en-US" sz="1400" b="1" dirty="0">
                <a:solidFill>
                  <a:srgbClr val="FF0000"/>
                </a:solidFill>
              </a:rPr>
              <a:t>Power BI</a:t>
            </a:r>
          </a:p>
          <a:p>
            <a:r>
              <a:rPr lang="en-US" sz="1400" dirty="0"/>
              <a:t> - </a:t>
            </a:r>
            <a:r>
              <a:rPr lang="en-US" sz="1400" dirty="0">
                <a:hlinkClick r:id="rId2"/>
              </a:rPr>
              <a:t>https://docs.microsoft.com/en-us/power-bi/connect-data/service-tutorial-build-machine-learning-model</a:t>
            </a:r>
            <a:r>
              <a:rPr lang="en-US" sz="1400" dirty="0"/>
              <a:t> </a:t>
            </a:r>
          </a:p>
          <a:p>
            <a:endParaRPr lang="en-US" sz="1400" dirty="0"/>
          </a:p>
          <a:p>
            <a:pPr marL="285750" indent="-285750">
              <a:buFont typeface="Arial" panose="020B0604020202020204" pitchFamily="34" charset="0"/>
              <a:buChar char="•"/>
            </a:pPr>
            <a:r>
              <a:rPr lang="en-US" sz="1400" dirty="0"/>
              <a:t>Create a dataflow with the input data</a:t>
            </a:r>
          </a:p>
          <a:p>
            <a:pPr marL="285750" indent="-285750">
              <a:buFont typeface="Arial" panose="020B0604020202020204" pitchFamily="34" charset="0"/>
              <a:buChar char="•"/>
            </a:pPr>
            <a:r>
              <a:rPr lang="en-US" sz="1400" dirty="0"/>
              <a:t>Create and train a machine learning model</a:t>
            </a:r>
          </a:p>
          <a:p>
            <a:pPr marL="285750" indent="-285750">
              <a:buFont typeface="Arial" panose="020B0604020202020204" pitchFamily="34" charset="0"/>
              <a:buChar char="•"/>
            </a:pPr>
            <a:r>
              <a:rPr lang="en-US" sz="1400" dirty="0"/>
              <a:t>Review the model validation report</a:t>
            </a:r>
          </a:p>
          <a:p>
            <a:pPr marL="285750" indent="-285750">
              <a:buFont typeface="Arial" panose="020B0604020202020204" pitchFamily="34" charset="0"/>
              <a:buChar char="•"/>
            </a:pPr>
            <a:r>
              <a:rPr lang="en-US" sz="1400" dirty="0"/>
              <a:t>Apply the model to a dataflow entity</a:t>
            </a:r>
          </a:p>
          <a:p>
            <a:pPr marL="285750" indent="-285750">
              <a:buFont typeface="Arial" panose="020B0604020202020204" pitchFamily="34" charset="0"/>
              <a:buChar char="•"/>
            </a:pPr>
            <a:r>
              <a:rPr lang="en-US" sz="1400" dirty="0"/>
              <a:t>Using the scored output from the model in a Power BI report</a:t>
            </a:r>
          </a:p>
        </p:txBody>
      </p:sp>
      <p:pic>
        <p:nvPicPr>
          <p:cNvPr id="2050" name="Picture 2" descr="Tutorial: Build a Machine Learning model in Power BI - Power BI | Microsoft  Docs">
            <a:extLst>
              <a:ext uri="{FF2B5EF4-FFF2-40B4-BE49-F238E27FC236}">
                <a16:creationId xmlns:a16="http://schemas.microsoft.com/office/drawing/2014/main" id="{99D308BA-29C1-A542-B9D8-7E914D11BF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36670" y="3262388"/>
            <a:ext cx="6233160" cy="3460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ower BI Icon – Free Download, PNG and Vector">
            <a:extLst>
              <a:ext uri="{FF2B5EF4-FFF2-40B4-BE49-F238E27FC236}">
                <a16:creationId xmlns:a16="http://schemas.microsoft.com/office/drawing/2014/main" id="{5D31033A-6806-AC42-8602-346053C0D85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2148" y="-208"/>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code machine learning in Power BI - TechRepublic">
            <a:extLst>
              <a:ext uri="{FF2B5EF4-FFF2-40B4-BE49-F238E27FC236}">
                <a16:creationId xmlns:a16="http://schemas.microsoft.com/office/drawing/2014/main" id="{211E4D35-469E-6847-8782-0E6EF9BAB66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316534" y="169836"/>
            <a:ext cx="3683318" cy="27648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E64DE62-61F9-A743-A879-840733420C01}"/>
              </a:ext>
            </a:extLst>
          </p:cNvPr>
          <p:cNvSpPr txBox="1"/>
          <p:nvPr/>
        </p:nvSpPr>
        <p:spPr>
          <a:xfrm>
            <a:off x="88459" y="837460"/>
            <a:ext cx="5093142" cy="3323987"/>
          </a:xfrm>
          <a:prstGeom prst="rect">
            <a:avLst/>
          </a:prstGeom>
          <a:noFill/>
        </p:spPr>
        <p:txBody>
          <a:bodyPr wrap="square" rtlCol="0">
            <a:spAutoFit/>
          </a:bodyPr>
          <a:lstStyle/>
          <a:p>
            <a:r>
              <a:rPr lang="en-US" sz="1400" dirty="0">
                <a:hlinkClick r:id="rId6"/>
              </a:rPr>
              <a:t>https://powerbi.com</a:t>
            </a:r>
            <a:r>
              <a:rPr lang="en-US" sz="1400" dirty="0"/>
              <a:t> </a:t>
            </a:r>
          </a:p>
          <a:p>
            <a:r>
              <a:rPr lang="en-US" sz="1400" b="1" dirty="0">
                <a:solidFill>
                  <a:srgbClr val="FF0000"/>
                </a:solidFill>
              </a:rPr>
              <a:t>Power BI</a:t>
            </a:r>
            <a:r>
              <a:rPr lang="en-US" sz="1400" dirty="0"/>
              <a:t> is a business analytics service by Microsoft. </a:t>
            </a:r>
          </a:p>
          <a:p>
            <a:r>
              <a:rPr lang="en-US" sz="1400" dirty="0"/>
              <a:t>It allows users to  create their own reports and dashboards.</a:t>
            </a:r>
          </a:p>
          <a:p>
            <a:endParaRPr lang="en-US" sz="1400" dirty="0"/>
          </a:p>
          <a:p>
            <a:r>
              <a:rPr lang="en-US" sz="1400" dirty="0"/>
              <a:t>Data can come from SQL databases, spreadsheets, web pages, etc. Business Intelligence (BI) may include time series forecasting, regression, and other ML methods, even </a:t>
            </a:r>
            <a:r>
              <a:rPr lang="en-US" sz="1400" dirty="0" err="1"/>
              <a:t>AutoML</a:t>
            </a:r>
            <a:r>
              <a:rPr lang="en-US" sz="1400" dirty="0"/>
              <a:t>. </a:t>
            </a:r>
          </a:p>
          <a:p>
            <a:endParaRPr lang="en-US" sz="1400" dirty="0"/>
          </a:p>
          <a:p>
            <a:r>
              <a:rPr lang="en-US" sz="1400" dirty="0"/>
              <a:t>There are many tutorials on YouTube, for example:</a:t>
            </a:r>
          </a:p>
          <a:p>
            <a:r>
              <a:rPr lang="en-US" sz="1400" dirty="0"/>
              <a:t> - </a:t>
            </a:r>
            <a:r>
              <a:rPr lang="en-US" sz="1400" dirty="0">
                <a:hlinkClick r:id="rId7"/>
              </a:rPr>
              <a:t>https://www.youtube.com/watch?v=TmhQCQr_DCA</a:t>
            </a:r>
            <a:r>
              <a:rPr lang="en-US" sz="1400" dirty="0"/>
              <a:t>  </a:t>
            </a:r>
          </a:p>
          <a:p>
            <a:endParaRPr lang="en-US" sz="1400" dirty="0"/>
          </a:p>
          <a:p>
            <a:r>
              <a:rPr lang="en-US" sz="1400" dirty="0"/>
              <a:t>Originally designed by Ron George in 2010 as "</a:t>
            </a:r>
            <a:r>
              <a:rPr lang="en-US" sz="1400" b="1" dirty="0">
                <a:solidFill>
                  <a:srgbClr val="00B050"/>
                </a:solidFill>
              </a:rPr>
              <a:t>Project Crescent</a:t>
            </a:r>
            <a:r>
              <a:rPr lang="en-US" sz="1400" dirty="0"/>
              <a:t>".</a:t>
            </a:r>
          </a:p>
          <a:p>
            <a:r>
              <a:rPr lang="en-US" sz="1400" dirty="0"/>
              <a:t> - </a:t>
            </a:r>
            <a:r>
              <a:rPr lang="en-US" sz="1400" dirty="0">
                <a:hlinkClick r:id="rId8"/>
              </a:rPr>
              <a:t>https://twitter.com/rongeorge</a:t>
            </a:r>
            <a:r>
              <a:rPr lang="en-US" sz="1400" dirty="0"/>
              <a:t> </a:t>
            </a:r>
          </a:p>
          <a:p>
            <a:r>
              <a:rPr lang="en-US" sz="1400" dirty="0"/>
              <a:t>Renamed into </a:t>
            </a:r>
            <a:r>
              <a:rPr lang="en-US" sz="1400" b="1" dirty="0">
                <a:solidFill>
                  <a:srgbClr val="FF0000"/>
                </a:solidFill>
              </a:rPr>
              <a:t>Power BI for Office 365</a:t>
            </a:r>
            <a:r>
              <a:rPr lang="en-US" sz="1400" dirty="0"/>
              <a:t> in 2013.</a:t>
            </a:r>
          </a:p>
          <a:p>
            <a:r>
              <a:rPr lang="en-US" sz="1400" dirty="0"/>
              <a:t>First general public release in 2015.</a:t>
            </a:r>
          </a:p>
        </p:txBody>
      </p:sp>
      <p:sp>
        <p:nvSpPr>
          <p:cNvPr id="8" name="TextBox 7">
            <a:extLst>
              <a:ext uri="{FF2B5EF4-FFF2-40B4-BE49-F238E27FC236}">
                <a16:creationId xmlns:a16="http://schemas.microsoft.com/office/drawing/2014/main" id="{C284848E-82CE-9D40-AF2D-22317D8EE0A0}"/>
              </a:ext>
            </a:extLst>
          </p:cNvPr>
          <p:cNvSpPr txBox="1"/>
          <p:nvPr/>
        </p:nvSpPr>
        <p:spPr>
          <a:xfrm>
            <a:off x="5559057" y="204760"/>
            <a:ext cx="2533867" cy="1169551"/>
          </a:xfrm>
          <a:prstGeom prst="rect">
            <a:avLst/>
          </a:prstGeom>
          <a:noFill/>
          <a:ln w="63500">
            <a:solidFill>
              <a:schemeClr val="accent1"/>
            </a:solidFill>
          </a:ln>
        </p:spPr>
        <p:txBody>
          <a:bodyPr wrap="square" rtlCol="0">
            <a:spAutoFit/>
          </a:bodyPr>
          <a:lstStyle/>
          <a:p>
            <a:r>
              <a:rPr lang="en-US" sz="1400" b="1" dirty="0">
                <a:solidFill>
                  <a:srgbClr val="FF0000"/>
                </a:solidFill>
              </a:rPr>
              <a:t>Power Platform:</a:t>
            </a:r>
          </a:p>
          <a:p>
            <a:pPr marL="285750" indent="-285750">
              <a:buFont typeface="Arial" panose="020B0604020202020204" pitchFamily="34" charset="0"/>
              <a:buChar char="•"/>
            </a:pPr>
            <a:r>
              <a:rPr lang="en-US" sz="1400" dirty="0"/>
              <a:t>Power BI</a:t>
            </a:r>
          </a:p>
          <a:p>
            <a:pPr marL="285750" indent="-285750">
              <a:buFont typeface="Arial" panose="020B0604020202020204" pitchFamily="34" charset="0"/>
              <a:buChar char="•"/>
            </a:pPr>
            <a:r>
              <a:rPr lang="en-US" sz="1400" dirty="0"/>
              <a:t>Power Apps</a:t>
            </a:r>
          </a:p>
          <a:p>
            <a:pPr marL="285750" indent="-285750">
              <a:buFont typeface="Arial" panose="020B0604020202020204" pitchFamily="34" charset="0"/>
              <a:buChar char="•"/>
            </a:pPr>
            <a:r>
              <a:rPr lang="en-US" sz="1400" dirty="0"/>
              <a:t>Power Automate</a:t>
            </a:r>
          </a:p>
          <a:p>
            <a:pPr marL="285750" indent="-285750">
              <a:buFont typeface="Arial" panose="020B0604020202020204" pitchFamily="34" charset="0"/>
              <a:buChar char="•"/>
            </a:pPr>
            <a:r>
              <a:rPr lang="en-US" sz="1400" dirty="0"/>
              <a:t>Power Virtual Agents</a:t>
            </a:r>
          </a:p>
        </p:txBody>
      </p:sp>
    </p:spTree>
    <p:extLst>
      <p:ext uri="{BB962C8B-B14F-4D97-AF65-F5344CB8AC3E}">
        <p14:creationId xmlns:p14="http://schemas.microsoft.com/office/powerpoint/2010/main" val="3675339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Audit logs</a:t>
            </a:r>
          </a:p>
        </p:txBody>
      </p:sp>
      <p:sp>
        <p:nvSpPr>
          <p:cNvPr id="3" name="Rectangle 2">
            <a:extLst>
              <a:ext uri="{FF2B5EF4-FFF2-40B4-BE49-F238E27FC236}">
                <a16:creationId xmlns:a16="http://schemas.microsoft.com/office/drawing/2014/main" id="{C6122455-112F-497A-88DD-BEA423B05A9B}"/>
              </a:ext>
            </a:extLst>
          </p:cNvPr>
          <p:cNvSpPr/>
          <p:nvPr/>
        </p:nvSpPr>
        <p:spPr>
          <a:xfrm>
            <a:off x="5893398" y="1682295"/>
            <a:ext cx="6096000" cy="1477328"/>
          </a:xfrm>
          <a:prstGeom prst="rect">
            <a:avLst/>
          </a:prstGeom>
        </p:spPr>
        <p:txBody>
          <a:bodyPr>
            <a:spAutoFit/>
          </a:bodyPr>
          <a:lstStyle/>
          <a:p>
            <a:r>
              <a:rPr lang="en-US" dirty="0"/>
              <a:t>The logs are located within the Office 365 Security &amp; Compliance center. </a:t>
            </a:r>
          </a:p>
          <a:p>
            <a:endParaRPr lang="en-US" dirty="0"/>
          </a:p>
          <a:p>
            <a:r>
              <a:rPr lang="en-US" dirty="0"/>
              <a:t>This section allows you to quickly access that area within Office 365. </a:t>
            </a:r>
          </a:p>
        </p:txBody>
      </p:sp>
      <p:sp>
        <p:nvSpPr>
          <p:cNvPr id="4" name="TextBox 3">
            <a:extLst>
              <a:ext uri="{FF2B5EF4-FFF2-40B4-BE49-F238E27FC236}">
                <a16:creationId xmlns:a16="http://schemas.microsoft.com/office/drawing/2014/main" id="{6D6810E1-C4D9-4D6C-8B11-1D2ACE2AA311}"/>
              </a:ext>
            </a:extLst>
          </p:cNvPr>
          <p:cNvSpPr txBox="1"/>
          <p:nvPr/>
        </p:nvSpPr>
        <p:spPr>
          <a:xfrm>
            <a:off x="269241" y="5972299"/>
            <a:ext cx="11086689" cy="572464"/>
          </a:xfrm>
          <a:prstGeom prst="rect">
            <a:avLst/>
          </a:prstGeom>
          <a:noFill/>
        </p:spPr>
        <p:txBody>
          <a:bodyPr wrap="none" lIns="182880" tIns="146304" rIns="182880" bIns="146304" rtlCol="0">
            <a:spAutoFit/>
          </a:bodyPr>
          <a:lstStyle/>
          <a:p>
            <a:pPr>
              <a:lnSpc>
                <a:spcPct val="90000"/>
              </a:lnSpc>
              <a:spcAft>
                <a:spcPts val="600"/>
              </a:spcAft>
            </a:pPr>
            <a:r>
              <a:rPr lang="en-US" sz="2000" dirty="0">
                <a:gradFill>
                  <a:gsLst>
                    <a:gs pos="2917">
                      <a:schemeClr val="tx1"/>
                    </a:gs>
                    <a:gs pos="30000">
                      <a:schemeClr val="tx1"/>
                    </a:gs>
                  </a:gsLst>
                  <a:lin ang="5400000" scaled="0"/>
                </a:gradFill>
              </a:rPr>
              <a:t>Reference docs for more info: </a:t>
            </a:r>
            <a:r>
              <a:rPr lang="en-US" sz="2000" dirty="0">
                <a:gradFill>
                  <a:gsLst>
                    <a:gs pos="2917">
                      <a:schemeClr val="tx1"/>
                    </a:gs>
                    <a:gs pos="30000">
                      <a:schemeClr val="tx1"/>
                    </a:gs>
                  </a:gsLst>
                  <a:lin ang="5400000" scaled="0"/>
                </a:gradFill>
                <a:hlinkClick r:id="rId3"/>
              </a:rPr>
              <a:t>https://docs.microsoft.com/en-us/power-bi/service-admin-auditing</a:t>
            </a:r>
            <a:endParaRPr lang="en-US" sz="2000" dirty="0">
              <a:gradFill>
                <a:gsLst>
                  <a:gs pos="2917">
                    <a:schemeClr val="tx1"/>
                  </a:gs>
                  <a:gs pos="30000">
                    <a:schemeClr val="tx1"/>
                  </a:gs>
                </a:gsLst>
                <a:lin ang="5400000" scaled="0"/>
              </a:gradFill>
            </a:endParaRPr>
          </a:p>
        </p:txBody>
      </p:sp>
      <p:sp>
        <p:nvSpPr>
          <p:cNvPr id="6" name="Rectangle 55">
            <a:extLst>
              <a:ext uri="{FF2B5EF4-FFF2-40B4-BE49-F238E27FC236}">
                <a16:creationId xmlns:a16="http://schemas.microsoft.com/office/drawing/2014/main" id="{7F1A7B30-6B16-4095-999A-C53899A4CB6E}"/>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Rectangle 56">
            <a:extLst>
              <a:ext uri="{FF2B5EF4-FFF2-40B4-BE49-F238E27FC236}">
                <a16:creationId xmlns:a16="http://schemas.microsoft.com/office/drawing/2014/main" id="{00F3CF08-0BE4-4E91-BE66-1A9CC54AFA58}"/>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Freeform 57">
            <a:extLst>
              <a:ext uri="{FF2B5EF4-FFF2-40B4-BE49-F238E27FC236}">
                <a16:creationId xmlns:a16="http://schemas.microsoft.com/office/drawing/2014/main" id="{D29365F5-CFCF-458D-9222-41573BAFD366}"/>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9" name="Freeform: Shape 8">
            <a:extLst>
              <a:ext uri="{FF2B5EF4-FFF2-40B4-BE49-F238E27FC236}">
                <a16:creationId xmlns:a16="http://schemas.microsoft.com/office/drawing/2014/main" id="{1823E7A5-ABE1-4791-854A-0C9862F855F4}"/>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11" name="Picture 10">
            <a:extLst>
              <a:ext uri="{FF2B5EF4-FFF2-40B4-BE49-F238E27FC236}">
                <a16:creationId xmlns:a16="http://schemas.microsoft.com/office/drawing/2014/main" id="{72E48B1E-A122-43CE-8596-1FDE73CB090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05844" y="1900004"/>
            <a:ext cx="4926767" cy="2805319"/>
          </a:xfrm>
          <a:prstGeom prst="rect">
            <a:avLst/>
          </a:prstGeom>
        </p:spPr>
      </p:pic>
      <p:pic>
        <p:nvPicPr>
          <p:cNvPr id="21506" name="Picture 2" descr="selected image">
            <a:extLst>
              <a:ext uri="{FF2B5EF4-FFF2-40B4-BE49-F238E27FC236}">
                <a16:creationId xmlns:a16="http://schemas.microsoft.com/office/drawing/2014/main" id="{9A786D23-5814-455F-852A-58730B965CCD}"/>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16477" y="1898199"/>
            <a:ext cx="4926766" cy="282538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206616EC-7A08-429A-A7AD-B1C95D407DB3}"/>
              </a:ext>
            </a:extLst>
          </p:cNvPr>
          <p:cNvSpPr/>
          <p:nvPr/>
        </p:nvSpPr>
        <p:spPr>
          <a:xfrm>
            <a:off x="5893398" y="3259894"/>
            <a:ext cx="6096000" cy="369332"/>
          </a:xfrm>
          <a:prstGeom prst="rect">
            <a:avLst/>
          </a:prstGeom>
        </p:spPr>
        <p:txBody>
          <a:bodyPr>
            <a:spAutoFit/>
          </a:bodyPr>
          <a:lstStyle/>
          <a:p>
            <a:r>
              <a:rPr lang="en-US" dirty="0"/>
              <a:t>Log analytics app from AppSource</a:t>
            </a:r>
          </a:p>
        </p:txBody>
      </p:sp>
    </p:spTree>
    <p:extLst>
      <p:ext uri="{BB962C8B-B14F-4D97-AF65-F5344CB8AC3E}">
        <p14:creationId xmlns:p14="http://schemas.microsoft.com/office/powerpoint/2010/main" val="4134441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500"/>
                                        <p:tgtEl>
                                          <p:spTgt spid="21506"/>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Tenant settings</a:t>
            </a:r>
          </a:p>
        </p:txBody>
      </p:sp>
      <p:sp>
        <p:nvSpPr>
          <p:cNvPr id="3" name="Rectangle 2">
            <a:extLst>
              <a:ext uri="{FF2B5EF4-FFF2-40B4-BE49-F238E27FC236}">
                <a16:creationId xmlns:a16="http://schemas.microsoft.com/office/drawing/2014/main" id="{AFE98718-B8EA-4589-A944-C8B9C328A19C}"/>
              </a:ext>
            </a:extLst>
          </p:cNvPr>
          <p:cNvSpPr/>
          <p:nvPr/>
        </p:nvSpPr>
        <p:spPr>
          <a:xfrm>
            <a:off x="5829081" y="1701569"/>
            <a:ext cx="6096000" cy="1477328"/>
          </a:xfrm>
          <a:prstGeom prst="rect">
            <a:avLst/>
          </a:prstGeom>
        </p:spPr>
        <p:txBody>
          <a:bodyPr>
            <a:spAutoFit/>
          </a:bodyPr>
          <a:lstStyle/>
          <a:p>
            <a:r>
              <a:rPr lang="en-US" dirty="0">
                <a:solidFill>
                  <a:schemeClr val="tx2"/>
                </a:solidFill>
              </a:rPr>
              <a:t>Tenant settings give you granular control over what features are made available to your organization</a:t>
            </a:r>
          </a:p>
          <a:p>
            <a:endParaRPr lang="en-US" dirty="0">
              <a:solidFill>
                <a:schemeClr val="tx2"/>
              </a:solidFill>
            </a:endParaRPr>
          </a:p>
          <a:p>
            <a:endParaRPr lang="en-US" dirty="0">
              <a:solidFill>
                <a:schemeClr val="tx2"/>
              </a:solidFill>
            </a:endParaRPr>
          </a:p>
          <a:p>
            <a:r>
              <a:rPr lang="en-US" dirty="0">
                <a:solidFill>
                  <a:schemeClr val="tx2"/>
                </a:solidFill>
              </a:rPr>
              <a:t>Settings:</a:t>
            </a:r>
          </a:p>
        </p:txBody>
      </p:sp>
      <p:sp>
        <p:nvSpPr>
          <p:cNvPr id="4" name="Rectangle 55">
            <a:extLst>
              <a:ext uri="{FF2B5EF4-FFF2-40B4-BE49-F238E27FC236}">
                <a16:creationId xmlns:a16="http://schemas.microsoft.com/office/drawing/2014/main" id="{E136CA6F-00A3-48AE-AE8B-2039488AC874}"/>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5" name="Rectangle 56">
            <a:extLst>
              <a:ext uri="{FF2B5EF4-FFF2-40B4-BE49-F238E27FC236}">
                <a16:creationId xmlns:a16="http://schemas.microsoft.com/office/drawing/2014/main" id="{14A34270-9F63-4F9F-8CFB-F112C61FF4D2}"/>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Freeform 57">
            <a:extLst>
              <a:ext uri="{FF2B5EF4-FFF2-40B4-BE49-F238E27FC236}">
                <a16:creationId xmlns:a16="http://schemas.microsoft.com/office/drawing/2014/main" id="{DF67A5A9-A07E-4CF3-8535-C7F1D9566462}"/>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7" name="Freeform: Shape 6">
            <a:extLst>
              <a:ext uri="{FF2B5EF4-FFF2-40B4-BE49-F238E27FC236}">
                <a16:creationId xmlns:a16="http://schemas.microsoft.com/office/drawing/2014/main" id="{C0616014-2746-4F42-8572-CDADD97FD4C4}"/>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9" name="Picture 8">
            <a:extLst>
              <a:ext uri="{FF2B5EF4-FFF2-40B4-BE49-F238E27FC236}">
                <a16:creationId xmlns:a16="http://schemas.microsoft.com/office/drawing/2014/main" id="{335A35B3-2FC8-4909-8632-0FA3EFD7CB4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82925" y="1938874"/>
            <a:ext cx="4928168" cy="2767597"/>
          </a:xfrm>
          <a:prstGeom prst="rect">
            <a:avLst/>
          </a:prstGeom>
        </p:spPr>
      </p:pic>
      <p:sp>
        <p:nvSpPr>
          <p:cNvPr id="11" name="Rectangle 10">
            <a:extLst>
              <a:ext uri="{FF2B5EF4-FFF2-40B4-BE49-F238E27FC236}">
                <a16:creationId xmlns:a16="http://schemas.microsoft.com/office/drawing/2014/main" id="{62C5C8E0-30D2-4962-8879-9D4172936F04}"/>
              </a:ext>
            </a:extLst>
          </p:cNvPr>
          <p:cNvSpPr/>
          <p:nvPr/>
        </p:nvSpPr>
        <p:spPr>
          <a:xfrm>
            <a:off x="5850597" y="3133163"/>
            <a:ext cx="5127582" cy="3231654"/>
          </a:xfrm>
          <a:prstGeom prst="rect">
            <a:avLst/>
          </a:prstGeom>
        </p:spPr>
        <p:txBody>
          <a:bodyPr wrap="square">
            <a:spAutoFit/>
          </a:bodyPr>
          <a:lstStyle/>
          <a:p>
            <a:r>
              <a:rPr lang="en-US" sz="1200" dirty="0"/>
              <a:t>Share content with external users</a:t>
            </a:r>
          </a:p>
          <a:p>
            <a:r>
              <a:rPr lang="en-US" sz="1200" dirty="0"/>
              <a:t>Publish to web</a:t>
            </a:r>
          </a:p>
          <a:p>
            <a:r>
              <a:rPr lang="en-US" sz="1200" dirty="0"/>
              <a:t>Export data</a:t>
            </a:r>
          </a:p>
          <a:p>
            <a:r>
              <a:rPr lang="en-US" sz="1200" dirty="0"/>
              <a:t>Export reports as PowerPoint presentations</a:t>
            </a:r>
          </a:p>
          <a:p>
            <a:r>
              <a:rPr lang="en-US" sz="1200" dirty="0"/>
              <a:t>Print dashboards and reports</a:t>
            </a:r>
          </a:p>
          <a:p>
            <a:r>
              <a:rPr lang="en-US" sz="1200" dirty="0"/>
              <a:t>Publish content packs and apps to the entire organization</a:t>
            </a:r>
          </a:p>
          <a:p>
            <a:r>
              <a:rPr lang="en-US" sz="1200" dirty="0"/>
              <a:t>Create template organization content packs and apps</a:t>
            </a:r>
          </a:p>
          <a:p>
            <a:r>
              <a:rPr lang="en-US" sz="1200" dirty="0"/>
              <a:t>Ask questions about data using Cortana</a:t>
            </a:r>
          </a:p>
          <a:p>
            <a:r>
              <a:rPr lang="en-US" sz="1200" dirty="0"/>
              <a:t>Use Analysis in Excel with on-premises datasets</a:t>
            </a:r>
          </a:p>
          <a:p>
            <a:r>
              <a:rPr lang="en-US" sz="1200" dirty="0"/>
              <a:t>Use ArcGIS Maps for Power BI</a:t>
            </a:r>
          </a:p>
          <a:p>
            <a:r>
              <a:rPr lang="en-US" sz="1200" dirty="0"/>
              <a:t>User global search for Power BI</a:t>
            </a:r>
          </a:p>
          <a:p>
            <a:r>
              <a:rPr lang="en-US" sz="1200" dirty="0"/>
              <a:t>Integrate with and share R visuals</a:t>
            </a:r>
          </a:p>
          <a:p>
            <a:r>
              <a:rPr lang="en-US" sz="1200" dirty="0"/>
              <a:t>Create audit logs for internal activity auditing and compliance</a:t>
            </a:r>
          </a:p>
          <a:p>
            <a:r>
              <a:rPr lang="en-US" sz="1200" dirty="0"/>
              <a:t>Usage metrics for content creators</a:t>
            </a:r>
          </a:p>
          <a:p>
            <a:r>
              <a:rPr lang="en-US" sz="1200" dirty="0"/>
              <a:t>Per-user data in usage metrics for content creators</a:t>
            </a:r>
          </a:p>
          <a:p>
            <a:r>
              <a:rPr lang="en-US" sz="1200" dirty="0"/>
              <a:t>Data classification for dashboards</a:t>
            </a:r>
          </a:p>
          <a:p>
            <a:r>
              <a:rPr lang="en-US" sz="1200" dirty="0"/>
              <a:t>Embed in apps </a:t>
            </a:r>
          </a:p>
        </p:txBody>
      </p:sp>
    </p:spTree>
    <p:extLst>
      <p:ext uri="{BB962C8B-B14F-4D97-AF65-F5344CB8AC3E}">
        <p14:creationId xmlns:p14="http://schemas.microsoft.com/office/powerpoint/2010/main" val="51061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75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Capacity settings</a:t>
            </a:r>
          </a:p>
        </p:txBody>
      </p:sp>
      <p:sp>
        <p:nvSpPr>
          <p:cNvPr id="3" name="Rectangle 2">
            <a:extLst>
              <a:ext uri="{FF2B5EF4-FFF2-40B4-BE49-F238E27FC236}">
                <a16:creationId xmlns:a16="http://schemas.microsoft.com/office/drawing/2014/main" id="{BE21EFD1-DF00-4EFC-8A81-4DFD66BB6778}"/>
              </a:ext>
            </a:extLst>
          </p:cNvPr>
          <p:cNvSpPr/>
          <p:nvPr/>
        </p:nvSpPr>
        <p:spPr>
          <a:xfrm>
            <a:off x="6135444" y="1837804"/>
            <a:ext cx="6096000" cy="2585323"/>
          </a:xfrm>
          <a:prstGeom prst="rect">
            <a:avLst/>
          </a:prstGeom>
        </p:spPr>
        <p:txBody>
          <a:bodyPr>
            <a:spAutoFit/>
          </a:bodyPr>
          <a:lstStyle/>
          <a:p>
            <a:r>
              <a:rPr lang="en-US" dirty="0"/>
              <a:t>The Premium settings tab allows you to manage any Power BI Premium and Power BI Embedded capacity that has been purchased for your organization. </a:t>
            </a:r>
          </a:p>
          <a:p>
            <a:endParaRPr lang="en-US" dirty="0"/>
          </a:p>
          <a:p>
            <a:r>
              <a:rPr lang="en-US" dirty="0"/>
              <a:t>All users within your organization will see the Premium settings tab, but will only see contents within it, if they are assigned as either </a:t>
            </a:r>
            <a:r>
              <a:rPr lang="en-US" b="1" dirty="0"/>
              <a:t>Capacity admin</a:t>
            </a:r>
            <a:r>
              <a:rPr lang="en-US" dirty="0"/>
              <a:t> or a user that has assignment permissions. </a:t>
            </a:r>
          </a:p>
          <a:p>
            <a:endParaRPr lang="en-US" dirty="0"/>
          </a:p>
        </p:txBody>
      </p:sp>
      <p:sp>
        <p:nvSpPr>
          <p:cNvPr id="4" name="Rectangle 55">
            <a:extLst>
              <a:ext uri="{FF2B5EF4-FFF2-40B4-BE49-F238E27FC236}">
                <a16:creationId xmlns:a16="http://schemas.microsoft.com/office/drawing/2014/main" id="{99ADE03F-E74C-436B-9911-B45487215528}"/>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5" name="Rectangle 56">
            <a:extLst>
              <a:ext uri="{FF2B5EF4-FFF2-40B4-BE49-F238E27FC236}">
                <a16:creationId xmlns:a16="http://schemas.microsoft.com/office/drawing/2014/main" id="{C1A130FC-137E-4BC5-B9E1-D878DF124BAF}"/>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6" name="Freeform 57">
            <a:extLst>
              <a:ext uri="{FF2B5EF4-FFF2-40B4-BE49-F238E27FC236}">
                <a16:creationId xmlns:a16="http://schemas.microsoft.com/office/drawing/2014/main" id="{8732D806-F6D7-49E3-A964-BE694529B2FD}"/>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7" name="Freeform: Shape 6">
            <a:extLst>
              <a:ext uri="{FF2B5EF4-FFF2-40B4-BE49-F238E27FC236}">
                <a16:creationId xmlns:a16="http://schemas.microsoft.com/office/drawing/2014/main" id="{B7272281-E2CD-4683-B28A-47A9D545ABED}"/>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10" name="Picture 9">
            <a:extLst>
              <a:ext uri="{FF2B5EF4-FFF2-40B4-BE49-F238E27FC236}">
                <a16:creationId xmlns:a16="http://schemas.microsoft.com/office/drawing/2014/main" id="{4F4337EE-5097-4304-9D4A-3388127D017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42641" y="1908178"/>
            <a:ext cx="4836183" cy="2809050"/>
          </a:xfrm>
          <a:prstGeom prst="rect">
            <a:avLst/>
          </a:prstGeom>
        </p:spPr>
      </p:pic>
      <p:pic>
        <p:nvPicPr>
          <p:cNvPr id="9" name="Picture 8">
            <a:extLst>
              <a:ext uri="{FF2B5EF4-FFF2-40B4-BE49-F238E27FC236}">
                <a16:creationId xmlns:a16="http://schemas.microsoft.com/office/drawing/2014/main" id="{D1F52904-8756-41FF-83D7-427DA5EE2447}"/>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43173" y="1868488"/>
            <a:ext cx="4835651" cy="2877148"/>
          </a:xfrm>
          <a:prstGeom prst="rect">
            <a:avLst/>
          </a:prstGeom>
        </p:spPr>
      </p:pic>
    </p:spTree>
    <p:extLst>
      <p:ext uri="{BB962C8B-B14F-4D97-AF65-F5344CB8AC3E}">
        <p14:creationId xmlns:p14="http://schemas.microsoft.com/office/powerpoint/2010/main" val="252942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bwMode="auto">
          <a:xfrm>
            <a:off x="455327" y="1687475"/>
            <a:ext cx="5532813" cy="4687589"/>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71714" rIns="143428" bIns="71714"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solidFill>
                  <a:schemeClr val="tx1"/>
                </a:solidFill>
                <a:ea typeface="Segoe UI" pitchFamily="34" charset="0"/>
                <a:cs typeface="Segoe UI" pitchFamily="34" charset="0"/>
              </a:rPr>
              <a:t>Capacity admin can allow specific users to use capacity when needed.</a:t>
            </a:r>
          </a:p>
          <a:p>
            <a:pPr defTabSz="914102" fontAlgn="base">
              <a:spcBef>
                <a:spcPct val="0"/>
              </a:spcBef>
              <a:spcAft>
                <a:spcPct val="0"/>
              </a:spcAft>
            </a:pPr>
            <a:endParaRPr lang="en-US" sz="1961" dirty="0">
              <a:solidFill>
                <a:schemeClr val="tx1"/>
              </a:solidFill>
              <a:ea typeface="Segoe UI" pitchFamily="34" charset="0"/>
              <a:cs typeface="Segoe UI" pitchFamily="34" charset="0"/>
            </a:endParaRPr>
          </a:p>
        </p:txBody>
      </p:sp>
      <p:sp>
        <p:nvSpPr>
          <p:cNvPr id="102" name="Rectangle 101"/>
          <p:cNvSpPr/>
          <p:nvPr/>
        </p:nvSpPr>
        <p:spPr bwMode="auto">
          <a:xfrm>
            <a:off x="6206085" y="1687475"/>
            <a:ext cx="5532813" cy="4687589"/>
          </a:xfrm>
          <a:prstGeom prst="rect">
            <a:avLst/>
          </a:prstGeom>
          <a:solidFill>
            <a:schemeClr val="bg1">
              <a:lumMod val="95000"/>
            </a:schemeClr>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71714" rIns="143428" bIns="71714"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solidFill>
                  <a:schemeClr val="tx1"/>
                </a:solidFill>
                <a:cs typeface="Segoe UI" pitchFamily="34" charset="0"/>
              </a:rPr>
              <a:t>Office 365 admin can access audit logs that capture information about Premium capacities.</a:t>
            </a:r>
          </a:p>
        </p:txBody>
      </p:sp>
      <p:sp>
        <p:nvSpPr>
          <p:cNvPr id="2" name="Title 1"/>
          <p:cNvSpPr>
            <a:spLocks noGrp="1"/>
          </p:cNvSpPr>
          <p:nvPr>
            <p:ph type="title"/>
          </p:nvPr>
        </p:nvSpPr>
        <p:spPr>
          <a:xfrm>
            <a:off x="269241" y="289957"/>
            <a:ext cx="11655840" cy="899537"/>
          </a:xfrm>
        </p:spPr>
        <p:txBody>
          <a:bodyPr/>
          <a:lstStyle/>
          <a:p>
            <a:r>
              <a:rPr lang="en-US"/>
              <a:t>IT capabilities</a:t>
            </a:r>
            <a:endParaRPr lang="en-US" dirty="0"/>
          </a:p>
        </p:txBody>
      </p:sp>
      <p:sp>
        <p:nvSpPr>
          <p:cNvPr id="5" name="Rectangle 4"/>
          <p:cNvSpPr/>
          <p:nvPr/>
        </p:nvSpPr>
        <p:spPr bwMode="auto">
          <a:xfrm>
            <a:off x="455327" y="1642653"/>
            <a:ext cx="5532813" cy="44821"/>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defTabSz="914102" fontAlgn="base">
              <a:spcBef>
                <a:spcPct val="0"/>
              </a:spcBef>
              <a:spcAft>
                <a:spcPct val="0"/>
              </a:spcAft>
            </a:pPr>
            <a:r>
              <a:rPr lang="en-US" sz="2353" b="1" dirty="0">
                <a:solidFill>
                  <a:schemeClr val="accent1"/>
                </a:solidFill>
                <a:latin typeface="Segoe UI Semibold" panose="020B0702040204020203" pitchFamily="34" charset="0"/>
                <a:cs typeface="Segoe UI Semibold" panose="020B0702040204020203" pitchFamily="34" charset="0"/>
              </a:rPr>
              <a:t>Whitelisting</a:t>
            </a:r>
          </a:p>
        </p:txBody>
      </p:sp>
      <p:sp>
        <p:nvSpPr>
          <p:cNvPr id="101" name="Rectangle 100"/>
          <p:cNvSpPr/>
          <p:nvPr/>
        </p:nvSpPr>
        <p:spPr bwMode="auto">
          <a:xfrm>
            <a:off x="6206085" y="1642653"/>
            <a:ext cx="5532813" cy="44821"/>
          </a:xfrm>
          <a:prstGeom prst="rect">
            <a:avLst/>
          </a:prstGeom>
          <a:solidFill>
            <a:schemeClr val="tx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79285" numCol="1" spcCol="0" rtlCol="0" fromWordArt="0" anchor="b" anchorCtr="0" forceAA="0" compatLnSpc="1">
            <a:prstTxWarp prst="textNoShape">
              <a:avLst/>
            </a:prstTxWarp>
            <a:noAutofit/>
          </a:bodyPr>
          <a:lstStyle/>
          <a:p>
            <a:pPr defTabSz="914102" fontAlgn="base">
              <a:spcBef>
                <a:spcPct val="0"/>
              </a:spcBef>
              <a:spcAft>
                <a:spcPct val="0"/>
              </a:spcAft>
            </a:pPr>
            <a:r>
              <a:rPr lang="en-US" sz="2353" b="1" dirty="0">
                <a:solidFill>
                  <a:schemeClr val="accent1"/>
                </a:solidFill>
                <a:latin typeface="Segoe UI Semibold" panose="020B0702040204020203" pitchFamily="34" charset="0"/>
                <a:ea typeface="Segoe UI" pitchFamily="34" charset="0"/>
                <a:cs typeface="Segoe UI Semibold" panose="020B0702040204020203" pitchFamily="34" charset="0"/>
              </a:rPr>
              <a:t>Full auditing capabilities</a:t>
            </a:r>
          </a:p>
        </p:txBody>
      </p:sp>
      <p:grpSp>
        <p:nvGrpSpPr>
          <p:cNvPr id="19" name="Group 18"/>
          <p:cNvGrpSpPr/>
          <p:nvPr/>
        </p:nvGrpSpPr>
        <p:grpSpPr>
          <a:xfrm>
            <a:off x="3903416" y="3043347"/>
            <a:ext cx="1567008" cy="1157110"/>
            <a:chOff x="3981687" y="3103876"/>
            <a:chExt cx="1598430" cy="1180312"/>
          </a:xfrm>
        </p:grpSpPr>
        <p:sp>
          <p:nvSpPr>
            <p:cNvPr id="131" name="Rectangle 130"/>
            <p:cNvSpPr/>
            <p:nvPr/>
          </p:nvSpPr>
          <p:spPr bwMode="auto">
            <a:xfrm>
              <a:off x="3981687" y="3791745"/>
              <a:ext cx="1598430" cy="49244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914102" fontAlgn="base">
                <a:spcBef>
                  <a:spcPct val="0"/>
                </a:spcBef>
                <a:spcAft>
                  <a:spcPct val="0"/>
                </a:spcAft>
              </a:pPr>
              <a:r>
                <a:rPr lang="en-US" sz="1568" dirty="0">
                  <a:solidFill>
                    <a:schemeClr val="tx2"/>
                  </a:solidFill>
                  <a:cs typeface="Segoe UI" pitchFamily="34" charset="0"/>
                </a:rPr>
                <a:t>Capacity admin grants access</a:t>
              </a:r>
            </a:p>
          </p:txBody>
        </p:sp>
        <p:grpSp>
          <p:nvGrpSpPr>
            <p:cNvPr id="132" name="Group 131"/>
            <p:cNvGrpSpPr>
              <a:grpSpLocks/>
            </p:cNvGrpSpPr>
            <p:nvPr/>
          </p:nvGrpSpPr>
          <p:grpSpPr>
            <a:xfrm>
              <a:off x="4543158" y="3103876"/>
              <a:ext cx="475488" cy="475488"/>
              <a:chOff x="1937450" y="2318816"/>
              <a:chExt cx="3470113" cy="3534328"/>
            </a:xfrm>
          </p:grpSpPr>
          <p:grpSp>
            <p:nvGrpSpPr>
              <p:cNvPr id="133" name="Group 132"/>
              <p:cNvGrpSpPr/>
              <p:nvPr/>
            </p:nvGrpSpPr>
            <p:grpSpPr>
              <a:xfrm>
                <a:off x="3672507" y="3404789"/>
                <a:ext cx="1489912" cy="1146088"/>
                <a:chOff x="4112635" y="4369440"/>
                <a:chExt cx="692456" cy="532659"/>
              </a:xfrm>
            </p:grpSpPr>
            <p:sp>
              <p:nvSpPr>
                <p:cNvPr id="15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7"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8"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69"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0"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1"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72"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134" name="Oval 133"/>
              <p:cNvSpPr/>
              <p:nvPr/>
            </p:nvSpPr>
            <p:spPr bwMode="auto">
              <a:xfrm>
                <a:off x="1937450" y="2318816"/>
                <a:ext cx="3470113" cy="3470113"/>
              </a:xfrm>
              <a:prstGeom prst="ellipse">
                <a:avLst/>
              </a:prstGeom>
              <a:noFill/>
              <a:ln w="28575">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sp>
            <p:nvSpPr>
              <p:cNvPr id="135" name="Chord 134"/>
              <p:cNvSpPr/>
              <p:nvPr/>
            </p:nvSpPr>
            <p:spPr bwMode="auto">
              <a:xfrm>
                <a:off x="2372490" y="4052417"/>
                <a:ext cx="1807938" cy="1800727"/>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p:txBody>
          </p:sp>
          <p:sp>
            <p:nvSpPr>
              <p:cNvPr id="136" name="Oval 135"/>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360784" y="2731459"/>
                <a:ext cx="1845383" cy="2206344"/>
                <a:chOff x="3413315" y="3245389"/>
                <a:chExt cx="531359" cy="635293"/>
              </a:xfrm>
            </p:grpSpPr>
            <p:sp>
              <p:nvSpPr>
                <p:cNvPr id="15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15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sp>
        <p:nvSpPr>
          <p:cNvPr id="182" name="Rectangle 181"/>
          <p:cNvSpPr/>
          <p:nvPr/>
        </p:nvSpPr>
        <p:spPr bwMode="auto">
          <a:xfrm>
            <a:off x="3797241" y="4494461"/>
            <a:ext cx="1816694" cy="28944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104" name="Group 103"/>
          <p:cNvGrpSpPr/>
          <p:nvPr/>
        </p:nvGrpSpPr>
        <p:grpSpPr>
          <a:xfrm>
            <a:off x="770285" y="3043348"/>
            <a:ext cx="466834" cy="466834"/>
            <a:chOff x="1180880" y="2886219"/>
            <a:chExt cx="1060783" cy="1060783"/>
          </a:xfrm>
        </p:grpSpPr>
        <p:sp>
          <p:nvSpPr>
            <p:cNvPr id="105" name="Oval 10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solidFill>
                  <a:schemeClr val="accent2"/>
                </a:solidFill>
              </a:endParaRPr>
            </a:p>
          </p:txBody>
        </p:sp>
        <p:grpSp>
          <p:nvGrpSpPr>
            <p:cNvPr id="106" name="Group 105"/>
            <p:cNvGrpSpPr/>
            <p:nvPr/>
          </p:nvGrpSpPr>
          <p:grpSpPr>
            <a:xfrm>
              <a:off x="1411747" y="3073513"/>
              <a:ext cx="725595" cy="723519"/>
              <a:chOff x="2255837" y="2067578"/>
              <a:chExt cx="725595" cy="723519"/>
            </a:xfrm>
            <a:solidFill>
              <a:schemeClr val="accent1"/>
            </a:solidFill>
          </p:grpSpPr>
          <p:sp>
            <p:nvSpPr>
              <p:cNvPr id="107"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12" name="Graphic 111"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13" name="Group 112"/>
          <p:cNvGrpSpPr/>
          <p:nvPr/>
        </p:nvGrpSpPr>
        <p:grpSpPr>
          <a:xfrm>
            <a:off x="2177282" y="3043348"/>
            <a:ext cx="466834" cy="466834"/>
            <a:chOff x="1180880" y="2886219"/>
            <a:chExt cx="1060783" cy="1060783"/>
          </a:xfrm>
        </p:grpSpPr>
        <p:sp>
          <p:nvSpPr>
            <p:cNvPr id="115" name="Oval 114"/>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solidFill>
                  <a:schemeClr val="accent2"/>
                </a:solidFill>
              </a:endParaRPr>
            </a:p>
          </p:txBody>
        </p:sp>
        <p:grpSp>
          <p:nvGrpSpPr>
            <p:cNvPr id="122" name="Group 121"/>
            <p:cNvGrpSpPr/>
            <p:nvPr/>
          </p:nvGrpSpPr>
          <p:grpSpPr>
            <a:xfrm>
              <a:off x="1411747" y="3073513"/>
              <a:ext cx="725595" cy="723519"/>
              <a:chOff x="2255837" y="2067578"/>
              <a:chExt cx="725595" cy="723519"/>
            </a:xfrm>
            <a:solidFill>
              <a:schemeClr val="accent1"/>
            </a:solidFill>
          </p:grpSpPr>
          <p:sp>
            <p:nvSpPr>
              <p:cNvPr id="124"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25" name="Graphic 124"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26" name="Group 125"/>
          <p:cNvGrpSpPr/>
          <p:nvPr/>
        </p:nvGrpSpPr>
        <p:grpSpPr>
          <a:xfrm>
            <a:off x="2880780" y="3043348"/>
            <a:ext cx="466834" cy="466834"/>
            <a:chOff x="1180880" y="2886219"/>
            <a:chExt cx="1060783" cy="1060783"/>
          </a:xfrm>
        </p:grpSpPr>
        <p:sp>
          <p:nvSpPr>
            <p:cNvPr id="127" name="Oval 126"/>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solidFill>
                  <a:schemeClr val="accent2"/>
                </a:solidFill>
              </a:endParaRPr>
            </a:p>
          </p:txBody>
        </p:sp>
        <p:grpSp>
          <p:nvGrpSpPr>
            <p:cNvPr id="128" name="Group 127"/>
            <p:cNvGrpSpPr/>
            <p:nvPr/>
          </p:nvGrpSpPr>
          <p:grpSpPr>
            <a:xfrm>
              <a:off x="1411747" y="3073513"/>
              <a:ext cx="725595" cy="723519"/>
              <a:chOff x="2255837" y="2067578"/>
              <a:chExt cx="725595" cy="723519"/>
            </a:xfrm>
            <a:solidFill>
              <a:schemeClr val="accent1"/>
            </a:solidFill>
          </p:grpSpPr>
          <p:sp>
            <p:nvSpPr>
              <p:cNvPr id="129"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30" name="Graphic 129"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grpSp>
        <p:nvGrpSpPr>
          <p:cNvPr id="173" name="Group 172"/>
          <p:cNvGrpSpPr/>
          <p:nvPr/>
        </p:nvGrpSpPr>
        <p:grpSpPr>
          <a:xfrm>
            <a:off x="1473784" y="3043348"/>
            <a:ext cx="466834" cy="466834"/>
            <a:chOff x="1180880" y="2886219"/>
            <a:chExt cx="1060783" cy="1060783"/>
          </a:xfrm>
        </p:grpSpPr>
        <p:sp>
          <p:nvSpPr>
            <p:cNvPr id="174" name="Oval 173"/>
            <p:cNvSpPr/>
            <p:nvPr/>
          </p:nvSpPr>
          <p:spPr bwMode="auto">
            <a:xfrm>
              <a:off x="1180880" y="2886219"/>
              <a:ext cx="1060783" cy="1060783"/>
            </a:xfrm>
            <a:prstGeom prst="ellipse">
              <a:avLst/>
            </a:prstGeom>
            <a:solidFill>
              <a:srgbClr val="F8F8F8"/>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solidFill>
                  <a:schemeClr val="accent2"/>
                </a:solidFill>
              </a:endParaRPr>
            </a:p>
          </p:txBody>
        </p:sp>
        <p:grpSp>
          <p:nvGrpSpPr>
            <p:cNvPr id="175" name="Group 174"/>
            <p:cNvGrpSpPr/>
            <p:nvPr/>
          </p:nvGrpSpPr>
          <p:grpSpPr>
            <a:xfrm>
              <a:off x="1411747" y="3073513"/>
              <a:ext cx="725595" cy="723519"/>
              <a:chOff x="2255837" y="2067578"/>
              <a:chExt cx="725595" cy="723519"/>
            </a:xfrm>
            <a:solidFill>
              <a:schemeClr val="accent1"/>
            </a:solidFill>
          </p:grpSpPr>
          <p:sp>
            <p:nvSpPr>
              <p:cNvPr id="176" name="Freeform 523"/>
              <p:cNvSpPr>
                <a:spLocks noEditPoints="1"/>
              </p:cNvSpPr>
              <p:nvPr/>
            </p:nvSpPr>
            <p:spPr bwMode="auto">
              <a:xfrm>
                <a:off x="2255837" y="2067578"/>
                <a:ext cx="451400" cy="514336"/>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pic>
            <p:nvPicPr>
              <p:cNvPr id="178" name="Graphic 177"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435376" y="2245041"/>
                <a:ext cx="546056" cy="546056"/>
              </a:xfrm>
              <a:prstGeom prst="rect">
                <a:avLst/>
              </a:prstGeom>
            </p:spPr>
          </p:pic>
        </p:grpSp>
      </p:grpSp>
      <p:sp>
        <p:nvSpPr>
          <p:cNvPr id="179" name="Rectangle 178"/>
          <p:cNvSpPr/>
          <p:nvPr/>
        </p:nvSpPr>
        <p:spPr bwMode="auto">
          <a:xfrm>
            <a:off x="825150" y="4969944"/>
            <a:ext cx="1188316" cy="8218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chemeClr val="tx1"/>
                </a:solidFill>
                <a:latin typeface="Segoe UI Semibold" panose="020B0702040204020203" pitchFamily="34" charset="0"/>
                <a:ea typeface="Segoe UI" pitchFamily="34" charset="0"/>
                <a:cs typeface="Segoe UI Semibold" panose="020B0702040204020203" pitchFamily="34" charset="0"/>
              </a:rPr>
              <a:t>HR</a:t>
            </a:r>
            <a:br>
              <a:rPr lang="en-US" sz="980" dirty="0">
                <a:solidFill>
                  <a:schemeClr val="tx1"/>
                </a:solidFill>
                <a:latin typeface="Segoe UI Semibold" panose="020B0702040204020203" pitchFamily="34" charset="0"/>
                <a:ea typeface="Segoe UI" pitchFamily="34" charset="0"/>
                <a:cs typeface="Segoe UI Semibold" panose="020B0702040204020203" pitchFamily="34" charset="0"/>
              </a:rPr>
            </a:br>
            <a:r>
              <a:rPr lang="en-US" sz="980" dirty="0">
                <a:solidFill>
                  <a:schemeClr val="tx1"/>
                </a:solidFill>
                <a:latin typeface="Segoe UI Semibold" panose="020B0702040204020203" pitchFamily="34" charset="0"/>
                <a:ea typeface="Segoe UI" pitchFamily="34" charset="0"/>
                <a:cs typeface="Segoe UI Semibold" panose="020B0702040204020203" pitchFamily="34" charset="0"/>
              </a:rPr>
              <a:t>Workspace</a:t>
            </a:r>
          </a:p>
        </p:txBody>
      </p:sp>
      <p:pic>
        <p:nvPicPr>
          <p:cNvPr id="180" name="Graphic 179" descr="Team"/>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673508" y="5011294"/>
            <a:ext cx="268927" cy="268927"/>
          </a:xfrm>
          <a:prstGeom prst="rect">
            <a:avLst/>
          </a:prstGeom>
        </p:spPr>
      </p:pic>
      <p:sp>
        <p:nvSpPr>
          <p:cNvPr id="181" name="Rectangle 180"/>
          <p:cNvSpPr/>
          <p:nvPr/>
        </p:nvSpPr>
        <p:spPr bwMode="auto">
          <a:xfrm>
            <a:off x="3728871" y="4912867"/>
            <a:ext cx="1916098" cy="935631"/>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2"/>
              </a:solidFill>
              <a:ea typeface="Segoe UI" pitchFamily="34" charset="0"/>
              <a:cs typeface="Segoe UI" pitchFamily="34" charset="0"/>
            </a:endParaRPr>
          </a:p>
        </p:txBody>
      </p:sp>
      <p:grpSp>
        <p:nvGrpSpPr>
          <p:cNvPr id="183" name="Group 182"/>
          <p:cNvGrpSpPr/>
          <p:nvPr/>
        </p:nvGrpSpPr>
        <p:grpSpPr>
          <a:xfrm>
            <a:off x="4090797" y="4968327"/>
            <a:ext cx="1192245" cy="824711"/>
            <a:chOff x="7824288" y="3288425"/>
            <a:chExt cx="1216152" cy="841248"/>
          </a:xfrm>
        </p:grpSpPr>
        <p:sp>
          <p:nvSpPr>
            <p:cNvPr id="184" name="Rectangle 183"/>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chemeClr val="tx1"/>
                  </a:solidFill>
                  <a:latin typeface="Segoe UI Semibold" panose="020B0702040204020203" pitchFamily="34" charset="0"/>
                  <a:cs typeface="Segoe UI Semibold" panose="020B0702040204020203" pitchFamily="34" charset="0"/>
                </a:rPr>
                <a:t>Sales Workspace</a:t>
              </a:r>
            </a:p>
          </p:txBody>
        </p:sp>
        <p:pic>
          <p:nvPicPr>
            <p:cNvPr id="185" name="Graphic 184" descr="Upward trend"/>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sp>
        <p:nvSpPr>
          <p:cNvPr id="187" name="Rectangle 186"/>
          <p:cNvSpPr/>
          <p:nvPr/>
        </p:nvSpPr>
        <p:spPr bwMode="auto">
          <a:xfrm>
            <a:off x="2091118" y="4969943"/>
            <a:ext cx="1192245" cy="8218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chemeClr val="tx1"/>
                </a:solidFill>
                <a:latin typeface="Segoe UI Semibold" panose="020B0702040204020203" pitchFamily="34" charset="0"/>
                <a:cs typeface="Segoe UI Semibold" panose="020B0702040204020203" pitchFamily="34" charset="0"/>
              </a:rPr>
              <a:t>Finance Workspace</a:t>
            </a:r>
          </a:p>
        </p:txBody>
      </p:sp>
      <p:pic>
        <p:nvPicPr>
          <p:cNvPr id="188" name="Graphic 187" descr="Coins"/>
          <p:cNvPicPr>
            <a:picLocks noChangeAspect="1"/>
          </p:cNvPicPr>
          <p:nvPr/>
        </p:nvPicPr>
        <p:blipFill>
          <a:blip r:embed="rId9" cstate="email">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970567" y="5009536"/>
            <a:ext cx="268927" cy="268927"/>
          </a:xfrm>
          <a:prstGeom prst="rect">
            <a:avLst/>
          </a:prstGeom>
        </p:spPr>
      </p:pic>
      <p:cxnSp>
        <p:nvCxnSpPr>
          <p:cNvPr id="192" name="Straight Arrow Connector 191"/>
          <p:cNvCxnSpPr>
            <a:cxnSpLocks/>
          </p:cNvCxnSpPr>
          <p:nvPr/>
        </p:nvCxnSpPr>
        <p:spPr>
          <a:xfrm>
            <a:off x="2058949" y="3825232"/>
            <a:ext cx="0" cy="1065750"/>
          </a:xfrm>
          <a:prstGeom prst="straightConnector1">
            <a:avLst/>
          </a:prstGeom>
          <a:ln w="285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4" name="Rectangle 193"/>
          <p:cNvSpPr/>
          <p:nvPr/>
        </p:nvSpPr>
        <p:spPr bwMode="auto">
          <a:xfrm>
            <a:off x="769785" y="4462410"/>
            <a:ext cx="1444669" cy="3535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14102" fontAlgn="base">
              <a:spcBef>
                <a:spcPct val="0"/>
              </a:spcBef>
              <a:spcAft>
                <a:spcPct val="0"/>
              </a:spcAft>
            </a:pPr>
            <a:r>
              <a:rPr lang="en-US" sz="1961" dirty="0">
                <a:solidFill>
                  <a:schemeClr val="tx2"/>
                </a:solidFill>
                <a:latin typeface="Segoe UI Semibold" panose="020B0702040204020203" pitchFamily="34" charset="0"/>
                <a:ea typeface="Segoe UI" pitchFamily="34" charset="0"/>
                <a:cs typeface="Segoe UI Semibold" panose="020B0702040204020203" pitchFamily="34" charset="0"/>
              </a:rPr>
              <a:t>Shared</a:t>
            </a:r>
          </a:p>
        </p:txBody>
      </p:sp>
      <p:sp>
        <p:nvSpPr>
          <p:cNvPr id="195" name="Rectangle 194"/>
          <p:cNvSpPr/>
          <p:nvPr/>
        </p:nvSpPr>
        <p:spPr bwMode="auto">
          <a:xfrm>
            <a:off x="770285" y="4903945"/>
            <a:ext cx="2577329" cy="953475"/>
          </a:xfrm>
          <a:prstGeom prst="rect">
            <a:avLst/>
          </a:prstGeom>
          <a:noFill/>
          <a:ln w="28575">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2"/>
              </a:solidFill>
              <a:ea typeface="Segoe UI" pitchFamily="34" charset="0"/>
              <a:cs typeface="Segoe UI" pitchFamily="34" charset="0"/>
            </a:endParaRPr>
          </a:p>
        </p:txBody>
      </p:sp>
      <p:cxnSp>
        <p:nvCxnSpPr>
          <p:cNvPr id="196" name="Straight Arrow Connector 195"/>
          <p:cNvCxnSpPr>
            <a:cxnSpLocks/>
            <a:stCxn id="127" idx="6"/>
            <a:endCxn id="181" idx="1"/>
          </p:cNvCxnSpPr>
          <p:nvPr/>
        </p:nvCxnSpPr>
        <p:spPr>
          <a:xfrm>
            <a:off x="3347614" y="3276765"/>
            <a:ext cx="381257" cy="2103918"/>
          </a:xfrm>
          <a:prstGeom prst="bentConnector3">
            <a:avLst>
              <a:gd name="adj1" fmla="val 50000"/>
            </a:avLst>
          </a:prstGeom>
          <a:ln w="28575">
            <a:solidFill>
              <a:srgbClr val="002050"/>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p:cNvCxnSpPr>
            <a:cxnSpLocks/>
          </p:cNvCxnSpPr>
          <p:nvPr/>
        </p:nvCxnSpPr>
        <p:spPr>
          <a:xfrm>
            <a:off x="8735275" y="5343832"/>
            <a:ext cx="621277" cy="0"/>
          </a:xfrm>
          <a:prstGeom prst="straightConnector1">
            <a:avLst/>
          </a:prstGeom>
          <a:ln w="76200">
            <a:solidFill>
              <a:schemeClr val="accent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9" name="Text Placeholder 2"/>
          <p:cNvSpPr txBox="1">
            <a:spLocks/>
          </p:cNvSpPr>
          <p:nvPr/>
        </p:nvSpPr>
        <p:spPr>
          <a:xfrm rot="10800000" flipH="1" flipV="1">
            <a:off x="9271357" y="3717694"/>
            <a:ext cx="2387441" cy="537855"/>
          </a:xfrm>
          <a:prstGeom prst="rect">
            <a:avLst/>
          </a:prstGeom>
          <a:noFill/>
          <a:ln>
            <a:noFill/>
          </a:ln>
        </p:spPr>
        <p:txBody>
          <a:bodyPr lIns="0" tIns="0" rIns="0" bIns="0" anchor="t"/>
          <a:lstStyle>
            <a:defPPr>
              <a:defRPr lang="en-US"/>
            </a:defPPr>
            <a:lvl1pPr marR="0" indent="0" defTabSz="932472" fontAlgn="base">
              <a:lnSpc>
                <a:spcPct val="90000"/>
              </a:lnSpc>
              <a:spcBef>
                <a:spcPct val="0"/>
              </a:spcBef>
              <a:spcAft>
                <a:spcPct val="0"/>
              </a:spcAft>
              <a:buClrTx/>
              <a:buSzPct val="90000"/>
              <a:buFont typeface="Wingdings" panose="05000000000000000000" pitchFamily="2" charset="2"/>
              <a:buNone/>
              <a:tabLst/>
              <a:defRPr sz="1400" spc="0" baseline="0">
                <a:solidFill>
                  <a:schemeClr val="accent2"/>
                </a:solidFill>
                <a:latin typeface="Segoe UI Semibold" panose="020B0702040204020203" pitchFamily="34" charset="0"/>
                <a:cs typeface="Segoe UI Semibold" panose="020B0702040204020203" pitchFamily="34" charset="0"/>
              </a:defRPr>
            </a:lvl1pPr>
            <a:lvl2pPr marL="457200" marR="0" indent="-228600"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pPr algn="ctr"/>
            <a:r>
              <a:rPr lang="en-US" sz="1568" dirty="0">
                <a:solidFill>
                  <a:schemeClr val="tx2"/>
                </a:solidFill>
                <a:latin typeface="+mn-lt"/>
                <a:cs typeface="Segoe UI" pitchFamily="34" charset="0"/>
              </a:rPr>
              <a:t>Office 365 admin can review change in audit log</a:t>
            </a:r>
          </a:p>
        </p:txBody>
      </p:sp>
      <p:pic>
        <p:nvPicPr>
          <p:cNvPr id="215" name="Graphic 214" descr="Checklist"/>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42429" y="4564358"/>
            <a:ext cx="1558948" cy="1558948"/>
          </a:xfrm>
          <a:prstGeom prst="rect">
            <a:avLst/>
          </a:prstGeom>
        </p:spPr>
      </p:pic>
      <p:grpSp>
        <p:nvGrpSpPr>
          <p:cNvPr id="216" name="Group 215"/>
          <p:cNvGrpSpPr>
            <a:grpSpLocks/>
          </p:cNvGrpSpPr>
          <p:nvPr/>
        </p:nvGrpSpPr>
        <p:grpSpPr>
          <a:xfrm>
            <a:off x="10232007" y="3043348"/>
            <a:ext cx="466141" cy="466142"/>
            <a:chOff x="1937450" y="2318809"/>
            <a:chExt cx="3470113" cy="3534335"/>
          </a:xfrm>
        </p:grpSpPr>
        <p:sp>
          <p:nvSpPr>
            <p:cNvPr id="234" name="Oval 233"/>
            <p:cNvSpPr/>
            <p:nvPr/>
          </p:nvSpPr>
          <p:spPr bwMode="auto">
            <a:xfrm>
              <a:off x="1937450" y="2318809"/>
              <a:ext cx="3470113" cy="3534328"/>
            </a:xfrm>
            <a:prstGeom prst="ellipse">
              <a:avLst/>
            </a:prstGeom>
            <a:solidFill>
              <a:schemeClr val="bg1">
                <a:lumMod val="95000"/>
              </a:schemeClr>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endParaRPr>
            </a:p>
          </p:txBody>
        </p:sp>
        <p:grpSp>
          <p:nvGrpSpPr>
            <p:cNvPr id="235" name="Group 234"/>
            <p:cNvGrpSpPr/>
            <p:nvPr/>
          </p:nvGrpSpPr>
          <p:grpSpPr>
            <a:xfrm>
              <a:off x="3672507" y="3404789"/>
              <a:ext cx="1489912" cy="1146088"/>
              <a:chOff x="4112635" y="4369440"/>
              <a:chExt cx="692456" cy="532659"/>
            </a:xfrm>
          </p:grpSpPr>
          <p:sp>
            <p:nvSpPr>
              <p:cNvPr id="244"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45"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6"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7"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8"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49"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0"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251"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sp>
          <p:nvSpPr>
            <p:cNvPr id="236" name="Chord 235"/>
            <p:cNvSpPr/>
            <p:nvPr/>
          </p:nvSpPr>
          <p:spPr bwMode="auto">
            <a:xfrm>
              <a:off x="2372491" y="4052420"/>
              <a:ext cx="1807934" cy="1800724"/>
            </a:xfrm>
            <a:prstGeom prst="chord">
              <a:avLst>
                <a:gd name="adj1" fmla="val 10814695"/>
                <a:gd name="adj2" fmla="val 21546291"/>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p:txBody>
        </p:sp>
        <p:sp>
          <p:nvSpPr>
            <p:cNvPr id="238" name="Oval 237"/>
            <p:cNvSpPr/>
            <p:nvPr/>
          </p:nvSpPr>
          <p:spPr bwMode="auto">
            <a:xfrm>
              <a:off x="2694810" y="2752242"/>
              <a:ext cx="1170623" cy="1200922"/>
            </a:xfrm>
            <a:prstGeom prst="ellipse">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US" sz="2353" b="1" dirty="0">
                <a:gradFill>
                  <a:gsLst>
                    <a:gs pos="0">
                      <a:srgbClr val="FFFFFF"/>
                    </a:gs>
                    <a:gs pos="100000">
                      <a:srgbClr val="FFFFFF"/>
                    </a:gs>
                  </a:gsLst>
                  <a:lin ang="5400000" scaled="0"/>
                </a:gradFill>
                <a:ea typeface="Segoe UI" pitchFamily="34" charset="0"/>
                <a:cs typeface="Segoe UI" pitchFamily="34" charset="0"/>
              </a:endParaRPr>
            </a:p>
          </p:txBody>
        </p:sp>
        <p:grpSp>
          <p:nvGrpSpPr>
            <p:cNvPr id="240" name="Group 239"/>
            <p:cNvGrpSpPr/>
            <p:nvPr/>
          </p:nvGrpSpPr>
          <p:grpSpPr>
            <a:xfrm>
              <a:off x="2360784" y="2731459"/>
              <a:ext cx="1845383" cy="2206344"/>
              <a:chOff x="3413315" y="3245389"/>
              <a:chExt cx="531359" cy="635293"/>
            </a:xfrm>
          </p:grpSpPr>
          <p:sp>
            <p:nvSpPr>
              <p:cNvPr id="24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p>
            </p:txBody>
          </p:sp>
          <p:sp>
            <p:nvSpPr>
              <p:cNvPr id="24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grpSp>
      <p:grpSp>
        <p:nvGrpSpPr>
          <p:cNvPr id="198" name="Group 197"/>
          <p:cNvGrpSpPr/>
          <p:nvPr/>
        </p:nvGrpSpPr>
        <p:grpSpPr>
          <a:xfrm>
            <a:off x="7213662" y="2817969"/>
            <a:ext cx="558869" cy="692212"/>
            <a:chOff x="6388891" y="3161396"/>
            <a:chExt cx="570075" cy="706092"/>
          </a:xfrm>
        </p:grpSpPr>
        <p:pic>
          <p:nvPicPr>
            <p:cNvPr id="199" name="Graphic 198" descr="Star"/>
            <p:cNvPicPr>
              <a:picLocks noChangeAspect="1"/>
            </p:cNvPicPr>
            <p:nvPr/>
          </p:nvPicPr>
          <p:blipFill>
            <a:blip r:embed="rId13" cstate="email">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6692779" y="3161396"/>
              <a:ext cx="266187" cy="275603"/>
            </a:xfrm>
            <a:prstGeom prst="rect">
              <a:avLst/>
            </a:prstGeom>
          </p:spPr>
        </p:pic>
        <p:grpSp>
          <p:nvGrpSpPr>
            <p:cNvPr id="200" name="Group 199"/>
            <p:cNvGrpSpPr/>
            <p:nvPr/>
          </p:nvGrpSpPr>
          <p:grpSpPr>
            <a:xfrm>
              <a:off x="6388891" y="3392000"/>
              <a:ext cx="475488" cy="475488"/>
              <a:chOff x="3166345" y="7249830"/>
              <a:chExt cx="457200" cy="457200"/>
            </a:xfrm>
          </p:grpSpPr>
          <p:sp>
            <p:nvSpPr>
              <p:cNvPr id="203" name="Oval 202"/>
              <p:cNvSpPr/>
              <p:nvPr/>
            </p:nvSpPr>
            <p:spPr bwMode="auto">
              <a:xfrm>
                <a:off x="3166345" y="7249830"/>
                <a:ext cx="457200" cy="457200"/>
              </a:xfrm>
              <a:prstGeom prst="ellipse">
                <a:avLst/>
              </a:prstGeom>
              <a:solidFill>
                <a:schemeClr val="bg1">
                  <a:lumMod val="95000"/>
                </a:schemeClr>
              </a:solidFill>
              <a:ln w="28575">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solidFill>
                    <a:schemeClr val="accent2"/>
                  </a:solidFill>
                </a:endParaRPr>
              </a:p>
            </p:txBody>
          </p:sp>
          <p:sp>
            <p:nvSpPr>
              <p:cNvPr id="206" name="Freeform 523"/>
              <p:cNvSpPr>
                <a:spLocks noEditPoints="1"/>
              </p:cNvSpPr>
              <p:nvPr/>
            </p:nvSpPr>
            <p:spPr bwMode="auto">
              <a:xfrm>
                <a:off x="3268235" y="7335409"/>
                <a:ext cx="199219" cy="235025"/>
              </a:xfrm>
              <a:custGeom>
                <a:avLst/>
                <a:gdLst>
                  <a:gd name="T0" fmla="*/ 0 w 88"/>
                  <a:gd name="T1" fmla="*/ 100 h 100"/>
                  <a:gd name="T2" fmla="*/ 8 w 88"/>
                  <a:gd name="T3" fmla="*/ 100 h 100"/>
                  <a:gd name="T4" fmla="*/ 44 w 88"/>
                  <a:gd name="T5" fmla="*/ 64 h 100"/>
                  <a:gd name="T6" fmla="*/ 80 w 88"/>
                  <a:gd name="T7" fmla="*/ 100 h 100"/>
                  <a:gd name="T8" fmla="*/ 88 w 88"/>
                  <a:gd name="T9" fmla="*/ 100 h 100"/>
                  <a:gd name="T10" fmla="*/ 61 w 88"/>
                  <a:gd name="T11" fmla="*/ 59 h 100"/>
                  <a:gd name="T12" fmla="*/ 76 w 88"/>
                  <a:gd name="T13" fmla="*/ 32 h 100"/>
                  <a:gd name="T14" fmla="*/ 44 w 88"/>
                  <a:gd name="T15" fmla="*/ 0 h 100"/>
                  <a:gd name="T16" fmla="*/ 12 w 88"/>
                  <a:gd name="T17" fmla="*/ 32 h 100"/>
                  <a:gd name="T18" fmla="*/ 27 w 88"/>
                  <a:gd name="T19" fmla="*/ 59 h 100"/>
                  <a:gd name="T20" fmla="*/ 0 w 88"/>
                  <a:gd name="T21" fmla="*/ 100 h 100"/>
                  <a:gd name="T22" fmla="*/ 20 w 88"/>
                  <a:gd name="T23" fmla="*/ 32 h 100"/>
                  <a:gd name="T24" fmla="*/ 44 w 88"/>
                  <a:gd name="T25" fmla="*/ 8 h 100"/>
                  <a:gd name="T26" fmla="*/ 68 w 88"/>
                  <a:gd name="T27" fmla="*/ 32 h 100"/>
                  <a:gd name="T28" fmla="*/ 44 w 88"/>
                  <a:gd name="T29" fmla="*/ 56 h 100"/>
                  <a:gd name="T30" fmla="*/ 20 w 88"/>
                  <a:gd name="T31" fmla="*/ 3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100">
                    <a:moveTo>
                      <a:pt x="0" y="100"/>
                    </a:moveTo>
                    <a:cubicBezTo>
                      <a:pt x="8" y="100"/>
                      <a:pt x="8" y="100"/>
                      <a:pt x="8" y="100"/>
                    </a:cubicBezTo>
                    <a:cubicBezTo>
                      <a:pt x="8" y="80"/>
                      <a:pt x="24" y="64"/>
                      <a:pt x="44" y="64"/>
                    </a:cubicBezTo>
                    <a:cubicBezTo>
                      <a:pt x="64" y="64"/>
                      <a:pt x="80" y="80"/>
                      <a:pt x="80" y="100"/>
                    </a:cubicBezTo>
                    <a:cubicBezTo>
                      <a:pt x="88" y="100"/>
                      <a:pt x="88" y="100"/>
                      <a:pt x="88" y="100"/>
                    </a:cubicBezTo>
                    <a:cubicBezTo>
                      <a:pt x="88" y="82"/>
                      <a:pt x="77" y="66"/>
                      <a:pt x="61" y="59"/>
                    </a:cubicBezTo>
                    <a:cubicBezTo>
                      <a:pt x="70" y="54"/>
                      <a:pt x="76" y="44"/>
                      <a:pt x="76" y="32"/>
                    </a:cubicBezTo>
                    <a:cubicBezTo>
                      <a:pt x="76" y="14"/>
                      <a:pt x="62" y="0"/>
                      <a:pt x="44" y="0"/>
                    </a:cubicBezTo>
                    <a:cubicBezTo>
                      <a:pt x="26" y="0"/>
                      <a:pt x="12" y="14"/>
                      <a:pt x="12" y="32"/>
                    </a:cubicBezTo>
                    <a:cubicBezTo>
                      <a:pt x="12" y="44"/>
                      <a:pt x="18" y="54"/>
                      <a:pt x="27" y="59"/>
                    </a:cubicBezTo>
                    <a:cubicBezTo>
                      <a:pt x="11" y="66"/>
                      <a:pt x="0" y="82"/>
                      <a:pt x="0" y="100"/>
                    </a:cubicBezTo>
                    <a:close/>
                    <a:moveTo>
                      <a:pt x="20" y="32"/>
                    </a:moveTo>
                    <a:cubicBezTo>
                      <a:pt x="20" y="19"/>
                      <a:pt x="31" y="8"/>
                      <a:pt x="44" y="8"/>
                    </a:cubicBezTo>
                    <a:cubicBezTo>
                      <a:pt x="57" y="8"/>
                      <a:pt x="68" y="19"/>
                      <a:pt x="68" y="32"/>
                    </a:cubicBezTo>
                    <a:cubicBezTo>
                      <a:pt x="68" y="45"/>
                      <a:pt x="57" y="56"/>
                      <a:pt x="44" y="56"/>
                    </a:cubicBezTo>
                    <a:cubicBezTo>
                      <a:pt x="31" y="56"/>
                      <a:pt x="20" y="45"/>
                      <a:pt x="20"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dirty="0">
                  <a:solidFill>
                    <a:schemeClr val="accent2"/>
                  </a:solidFill>
                </a:endParaRPr>
              </a:p>
            </p:txBody>
          </p:sp>
          <p:pic>
            <p:nvPicPr>
              <p:cNvPr id="207" name="Graphic 206"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47472" y="7416500"/>
                <a:ext cx="240994" cy="249520"/>
              </a:xfrm>
              <a:prstGeom prst="rect">
                <a:avLst/>
              </a:prstGeom>
            </p:spPr>
          </p:pic>
        </p:grpSp>
      </p:grpSp>
      <p:sp>
        <p:nvSpPr>
          <p:cNvPr id="208" name="Text Placeholder 2"/>
          <p:cNvSpPr txBox="1">
            <a:spLocks/>
          </p:cNvSpPr>
          <p:nvPr/>
        </p:nvSpPr>
        <p:spPr>
          <a:xfrm flipH="1">
            <a:off x="6343931" y="3717694"/>
            <a:ext cx="2298331" cy="537855"/>
          </a:xfrm>
          <a:prstGeom prst="rect">
            <a:avLst/>
          </a:prstGeom>
          <a:noFill/>
          <a:ln>
            <a:noFill/>
          </a:ln>
        </p:spPr>
        <p:txBody>
          <a:bodyPr lIns="0" tIns="0" rIns="0" bIns="0" anchor="t"/>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102" fontAlgn="base">
              <a:spcBef>
                <a:spcPct val="0"/>
              </a:spcBef>
              <a:spcAft>
                <a:spcPct val="0"/>
              </a:spcAft>
              <a:buNone/>
            </a:pPr>
            <a:r>
              <a:rPr lang="en-US" sz="1568" dirty="0">
                <a:solidFill>
                  <a:schemeClr val="accent2"/>
                </a:solidFill>
                <a:latin typeface="+mn-lt"/>
                <a:cs typeface="Segoe UI" pitchFamily="34" charset="0"/>
              </a:rPr>
              <a:t>Pro user w/permissions</a:t>
            </a:r>
          </a:p>
          <a:p>
            <a:pPr marL="0" indent="0" algn="ctr" defTabSz="914102" fontAlgn="base">
              <a:spcBef>
                <a:spcPct val="0"/>
              </a:spcBef>
              <a:spcAft>
                <a:spcPct val="0"/>
              </a:spcAft>
              <a:buNone/>
            </a:pPr>
            <a:r>
              <a:rPr lang="en-US" sz="1568" dirty="0">
                <a:solidFill>
                  <a:schemeClr val="accent2"/>
                </a:solidFill>
                <a:latin typeface="+mn-lt"/>
                <a:cs typeface="Segoe UI" pitchFamily="34" charset="0"/>
              </a:rPr>
              <a:t>increase capacity </a:t>
            </a:r>
          </a:p>
        </p:txBody>
      </p:sp>
      <p:sp>
        <p:nvSpPr>
          <p:cNvPr id="252" name="Rectangle 251"/>
          <p:cNvSpPr/>
          <p:nvPr/>
        </p:nvSpPr>
        <p:spPr bwMode="auto">
          <a:xfrm>
            <a:off x="6483862" y="4876016"/>
            <a:ext cx="1916098" cy="935631"/>
          </a:xfrm>
          <a:prstGeom prst="rect">
            <a:avLst/>
          </a:prstGeom>
          <a:noFill/>
          <a:ln w="28575">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solidFill>
                <a:schemeClr val="tx2"/>
              </a:solidFill>
              <a:ea typeface="Segoe UI" pitchFamily="34" charset="0"/>
              <a:cs typeface="Segoe UI" pitchFamily="34" charset="0"/>
            </a:endParaRPr>
          </a:p>
        </p:txBody>
      </p:sp>
      <p:sp>
        <p:nvSpPr>
          <p:cNvPr id="253" name="Rectangle 252"/>
          <p:cNvSpPr/>
          <p:nvPr/>
        </p:nvSpPr>
        <p:spPr bwMode="auto">
          <a:xfrm>
            <a:off x="6483862" y="4264866"/>
            <a:ext cx="1916098" cy="4962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1961" dirty="0">
                <a:solidFill>
                  <a:schemeClr val="accent2"/>
                </a:solidFill>
                <a:latin typeface="Segoe UI Semibold" panose="020B0702040204020203" pitchFamily="34" charset="0"/>
                <a:ea typeface="Segoe UI" pitchFamily="34" charset="0"/>
                <a:cs typeface="Segoe UI Semibold" panose="020B0702040204020203" pitchFamily="34" charset="0"/>
              </a:rPr>
              <a:t>Dedicated</a:t>
            </a:r>
          </a:p>
        </p:txBody>
      </p:sp>
      <p:grpSp>
        <p:nvGrpSpPr>
          <p:cNvPr id="258" name="Group 257"/>
          <p:cNvGrpSpPr/>
          <p:nvPr/>
        </p:nvGrpSpPr>
        <p:grpSpPr>
          <a:xfrm>
            <a:off x="6845788" y="4947575"/>
            <a:ext cx="1192245" cy="792514"/>
            <a:chOff x="7824288" y="3288425"/>
            <a:chExt cx="1216152" cy="841248"/>
          </a:xfrm>
        </p:grpSpPr>
        <p:sp>
          <p:nvSpPr>
            <p:cNvPr id="259" name="Rectangle 258"/>
            <p:cNvSpPr/>
            <p:nvPr/>
          </p:nvSpPr>
          <p:spPr bwMode="auto">
            <a:xfrm>
              <a:off x="7824288" y="3288425"/>
              <a:ext cx="1216152" cy="84124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42" tIns="44821" rIns="89642" bIns="44821" numCol="1" spcCol="0" rtlCol="0" fromWordArt="0" anchor="b" anchorCtr="0" forceAA="0" compatLnSpc="1">
              <a:prstTxWarp prst="textNoShape">
                <a:avLst/>
              </a:prstTxWarp>
              <a:noAutofit/>
            </a:bodyPr>
            <a:lstStyle/>
            <a:p>
              <a:pPr defTabSz="914102" fontAlgn="base">
                <a:lnSpc>
                  <a:spcPct val="90000"/>
                </a:lnSpc>
                <a:spcBef>
                  <a:spcPct val="0"/>
                </a:spcBef>
                <a:spcAft>
                  <a:spcPct val="0"/>
                </a:spcAft>
              </a:pPr>
              <a:r>
                <a:rPr lang="en-US" sz="980" dirty="0">
                  <a:solidFill>
                    <a:schemeClr val="tx1"/>
                  </a:solidFill>
                  <a:latin typeface="Segoe UI Semibold" panose="020B0702040204020203" pitchFamily="34" charset="0"/>
                  <a:cs typeface="Segoe UI Semibold" panose="020B0702040204020203" pitchFamily="34" charset="0"/>
                </a:rPr>
                <a:t>Sales Workspace</a:t>
              </a:r>
            </a:p>
          </p:txBody>
        </p:sp>
        <p:pic>
          <p:nvPicPr>
            <p:cNvPr id="260" name="Graphic 259" descr="Upward trend"/>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728699" y="3334493"/>
              <a:ext cx="274320" cy="274320"/>
            </a:xfrm>
            <a:prstGeom prst="rect">
              <a:avLst/>
            </a:prstGeom>
          </p:spPr>
        </p:pic>
      </p:grpSp>
      <p:cxnSp>
        <p:nvCxnSpPr>
          <p:cNvPr id="10" name="Connector: Elbow 9"/>
          <p:cNvCxnSpPr>
            <a:stCxn id="105" idx="4"/>
            <a:endCxn id="127" idx="4"/>
          </p:cNvCxnSpPr>
          <p:nvPr/>
        </p:nvCxnSpPr>
        <p:spPr>
          <a:xfrm rot="16200000" flipH="1">
            <a:off x="2058949" y="2454934"/>
            <a:ext cx="12450" cy="2110495"/>
          </a:xfrm>
          <a:prstGeom prst="bentConnector3">
            <a:avLst>
              <a:gd name="adj1" fmla="val 2600000"/>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cxnSpLocks/>
          </p:cNvCxnSpPr>
          <p:nvPr/>
        </p:nvCxnSpPr>
        <p:spPr>
          <a:xfrm>
            <a:off x="1707200" y="3523312"/>
            <a:ext cx="0" cy="299431"/>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cxnSpLocks/>
          </p:cNvCxnSpPr>
          <p:nvPr/>
        </p:nvCxnSpPr>
        <p:spPr>
          <a:xfrm>
            <a:off x="2410698" y="3523312"/>
            <a:ext cx="0" cy="299431"/>
          </a:xfrm>
          <a:prstGeom prst="straightConnector1">
            <a:avLst/>
          </a:prstGeom>
          <a:ln w="285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5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fade">
                                      <p:cBhvr>
                                        <p:cTn id="7" dur="500"/>
                                        <p:tgtEl>
                                          <p:spTgt spid="104"/>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nodeType="withEffect">
                                  <p:stCondLst>
                                    <p:cond delay="0"/>
                                  </p:stCondLst>
                                  <p:childTnLst>
                                    <p:set>
                                      <p:cBhvr>
                                        <p:cTn id="15" dur="1" fill="hold">
                                          <p:stCondLst>
                                            <p:cond delay="0"/>
                                          </p:stCondLst>
                                        </p:cTn>
                                        <p:tgtEl>
                                          <p:spTgt spid="173"/>
                                        </p:tgtEl>
                                        <p:attrNameLst>
                                          <p:attrName>style.visibility</p:attrName>
                                        </p:attrNameLst>
                                      </p:cBhvr>
                                      <p:to>
                                        <p:strVal val="visible"/>
                                      </p:to>
                                    </p:set>
                                    <p:animEffect transition="in" filter="fade">
                                      <p:cBhvr>
                                        <p:cTn id="16" dur="500"/>
                                        <p:tgtEl>
                                          <p:spTgt spid="17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9"/>
                                        </p:tgtEl>
                                        <p:attrNameLst>
                                          <p:attrName>style.visibility</p:attrName>
                                        </p:attrNameLst>
                                      </p:cBhvr>
                                      <p:to>
                                        <p:strVal val="visible"/>
                                      </p:to>
                                    </p:set>
                                    <p:animEffect transition="in" filter="fade">
                                      <p:cBhvr>
                                        <p:cTn id="19" dur="500"/>
                                        <p:tgtEl>
                                          <p:spTgt spid="179"/>
                                        </p:tgtEl>
                                      </p:cBhvr>
                                    </p:animEffect>
                                  </p:childTnLst>
                                </p:cTn>
                              </p:par>
                              <p:par>
                                <p:cTn id="20" presetID="10" presetClass="entr" presetSubtype="0" fill="hold" nodeType="withEffect">
                                  <p:stCondLst>
                                    <p:cond delay="0"/>
                                  </p:stCondLst>
                                  <p:childTnLst>
                                    <p:set>
                                      <p:cBhvr>
                                        <p:cTn id="21" dur="1" fill="hold">
                                          <p:stCondLst>
                                            <p:cond delay="0"/>
                                          </p:stCondLst>
                                        </p:cTn>
                                        <p:tgtEl>
                                          <p:spTgt spid="180"/>
                                        </p:tgtEl>
                                        <p:attrNameLst>
                                          <p:attrName>style.visibility</p:attrName>
                                        </p:attrNameLst>
                                      </p:cBhvr>
                                      <p:to>
                                        <p:strVal val="visible"/>
                                      </p:to>
                                    </p:set>
                                    <p:animEffect transition="in" filter="fade">
                                      <p:cBhvr>
                                        <p:cTn id="22" dur="500"/>
                                        <p:tgtEl>
                                          <p:spTgt spid="18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7"/>
                                        </p:tgtEl>
                                        <p:attrNameLst>
                                          <p:attrName>style.visibility</p:attrName>
                                        </p:attrNameLst>
                                      </p:cBhvr>
                                      <p:to>
                                        <p:strVal val="visible"/>
                                      </p:to>
                                    </p:set>
                                    <p:animEffect transition="in" filter="fade">
                                      <p:cBhvr>
                                        <p:cTn id="25" dur="500"/>
                                        <p:tgtEl>
                                          <p:spTgt spid="187"/>
                                        </p:tgtEl>
                                      </p:cBhvr>
                                    </p:animEffect>
                                  </p:childTnLst>
                                </p:cTn>
                              </p:par>
                              <p:par>
                                <p:cTn id="26" presetID="10" presetClass="entr" presetSubtype="0" fill="hold" nodeType="withEffect">
                                  <p:stCondLst>
                                    <p:cond delay="0"/>
                                  </p:stCondLst>
                                  <p:childTnLst>
                                    <p:set>
                                      <p:cBhvr>
                                        <p:cTn id="27" dur="1" fill="hold">
                                          <p:stCondLst>
                                            <p:cond delay="0"/>
                                          </p:stCondLst>
                                        </p:cTn>
                                        <p:tgtEl>
                                          <p:spTgt spid="188"/>
                                        </p:tgtEl>
                                        <p:attrNameLst>
                                          <p:attrName>style.visibility</p:attrName>
                                        </p:attrNameLst>
                                      </p:cBhvr>
                                      <p:to>
                                        <p:strVal val="visible"/>
                                      </p:to>
                                    </p:set>
                                    <p:animEffect transition="in" filter="fade">
                                      <p:cBhvr>
                                        <p:cTn id="28" dur="500"/>
                                        <p:tgtEl>
                                          <p:spTgt spid="188"/>
                                        </p:tgtEl>
                                      </p:cBhvr>
                                    </p:animEffect>
                                  </p:childTnLst>
                                </p:cTn>
                              </p:par>
                              <p:par>
                                <p:cTn id="29" presetID="10" presetClass="entr" presetSubtype="0" fill="hold" nodeType="withEffect">
                                  <p:stCondLst>
                                    <p:cond delay="0"/>
                                  </p:stCondLst>
                                  <p:childTnLst>
                                    <p:set>
                                      <p:cBhvr>
                                        <p:cTn id="30" dur="1" fill="hold">
                                          <p:stCondLst>
                                            <p:cond delay="0"/>
                                          </p:stCondLst>
                                        </p:cTn>
                                        <p:tgtEl>
                                          <p:spTgt spid="192"/>
                                        </p:tgtEl>
                                        <p:attrNameLst>
                                          <p:attrName>style.visibility</p:attrName>
                                        </p:attrNameLst>
                                      </p:cBhvr>
                                      <p:to>
                                        <p:strVal val="visible"/>
                                      </p:to>
                                    </p:set>
                                    <p:animEffect transition="in" filter="fade">
                                      <p:cBhvr>
                                        <p:cTn id="31" dur="500"/>
                                        <p:tgtEl>
                                          <p:spTgt spid="19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4"/>
                                        </p:tgtEl>
                                        <p:attrNameLst>
                                          <p:attrName>style.visibility</p:attrName>
                                        </p:attrNameLst>
                                      </p:cBhvr>
                                      <p:to>
                                        <p:strVal val="visible"/>
                                      </p:to>
                                    </p:set>
                                    <p:animEffect transition="in" filter="fade">
                                      <p:cBhvr>
                                        <p:cTn id="34" dur="500"/>
                                        <p:tgtEl>
                                          <p:spTgt spid="19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95"/>
                                        </p:tgtEl>
                                        <p:attrNameLst>
                                          <p:attrName>style.visibility</p:attrName>
                                        </p:attrNameLst>
                                      </p:cBhvr>
                                      <p:to>
                                        <p:strVal val="visible"/>
                                      </p:to>
                                    </p:set>
                                    <p:animEffect transition="in" filter="fade">
                                      <p:cBhvr>
                                        <p:cTn id="37" dur="500"/>
                                        <p:tgtEl>
                                          <p:spTgt spid="195"/>
                                        </p:tgtEl>
                                      </p:cBhvr>
                                    </p:animEffect>
                                  </p:childTnLst>
                                </p:cTn>
                              </p:par>
                              <p:par>
                                <p:cTn id="38" presetID="10"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par>
                                <p:cTn id="41" presetID="10" presetClass="entr" presetSubtype="0" fill="hold"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par>
                                <p:cTn id="44" presetID="10" presetClass="entr" presetSubtype="0"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Effect transition="in" filter="fade">
                                      <p:cBhvr>
                                        <p:cTn id="46" dur="500"/>
                                        <p:tgtEl>
                                          <p:spTgt spid="10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fade">
                                      <p:cBhvr>
                                        <p:cTn id="49" dur="500"/>
                                        <p:tgtEl>
                                          <p:spTgt spid="18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1"/>
                                        </p:tgtEl>
                                        <p:attrNameLst>
                                          <p:attrName>style.visibility</p:attrName>
                                        </p:attrNameLst>
                                      </p:cBhvr>
                                      <p:to>
                                        <p:strVal val="visible"/>
                                      </p:to>
                                    </p:set>
                                    <p:animEffect transition="in" filter="fade">
                                      <p:cBhvr>
                                        <p:cTn id="52" dur="500"/>
                                        <p:tgtEl>
                                          <p:spTgt spid="181"/>
                                        </p:tgtEl>
                                      </p:cBhvr>
                                    </p:animEffect>
                                  </p:childTnLst>
                                </p:cTn>
                              </p:par>
                              <p:par>
                                <p:cTn id="53" presetID="10" presetClass="entr" presetSubtype="0" fill="hold" nodeType="withEffect">
                                  <p:stCondLst>
                                    <p:cond delay="0"/>
                                  </p:stCondLst>
                                  <p:childTnLst>
                                    <p:set>
                                      <p:cBhvr>
                                        <p:cTn id="54" dur="1" fill="hold">
                                          <p:stCondLst>
                                            <p:cond delay="0"/>
                                          </p:stCondLst>
                                        </p:cTn>
                                        <p:tgtEl>
                                          <p:spTgt spid="183"/>
                                        </p:tgtEl>
                                        <p:attrNameLst>
                                          <p:attrName>style.visibility</p:attrName>
                                        </p:attrNameLst>
                                      </p:cBhvr>
                                      <p:to>
                                        <p:strVal val="visible"/>
                                      </p:to>
                                    </p:set>
                                    <p:animEffect transition="in" filter="fade">
                                      <p:cBhvr>
                                        <p:cTn id="55" dur="500"/>
                                        <p:tgtEl>
                                          <p:spTgt spid="183"/>
                                        </p:tgtEl>
                                      </p:cBhvr>
                                    </p:animEffect>
                                  </p:childTnLst>
                                </p:cTn>
                              </p:par>
                              <p:par>
                                <p:cTn id="56" presetID="10" presetClass="entr" presetSubtype="0" fill="hold" nodeType="withEffect">
                                  <p:stCondLst>
                                    <p:cond delay="0"/>
                                  </p:stCondLst>
                                  <p:childTnLst>
                                    <p:set>
                                      <p:cBhvr>
                                        <p:cTn id="57" dur="1" fill="hold">
                                          <p:stCondLst>
                                            <p:cond delay="0"/>
                                          </p:stCondLst>
                                        </p:cTn>
                                        <p:tgtEl>
                                          <p:spTgt spid="198"/>
                                        </p:tgtEl>
                                        <p:attrNameLst>
                                          <p:attrName>style.visibility</p:attrName>
                                        </p:attrNameLst>
                                      </p:cBhvr>
                                      <p:to>
                                        <p:strVal val="visible"/>
                                      </p:to>
                                    </p:set>
                                    <p:animEffect transition="in" filter="fade">
                                      <p:cBhvr>
                                        <p:cTn id="58" dur="500"/>
                                        <p:tgtEl>
                                          <p:spTgt spid="198"/>
                                        </p:tgtEl>
                                      </p:cBhvr>
                                    </p:animEffect>
                                  </p:childTnLst>
                                </p:cTn>
                              </p:par>
                              <p:par>
                                <p:cTn id="59" presetID="10" presetClass="entr" presetSubtype="0" fill="hold" nodeType="withEffect">
                                  <p:stCondLst>
                                    <p:cond delay="0"/>
                                  </p:stCondLst>
                                  <p:childTnLst>
                                    <p:set>
                                      <p:cBhvr>
                                        <p:cTn id="60" dur="1" fill="hold">
                                          <p:stCondLst>
                                            <p:cond delay="0"/>
                                          </p:stCondLst>
                                        </p:cTn>
                                        <p:tgtEl>
                                          <p:spTgt spid="216"/>
                                        </p:tgtEl>
                                        <p:attrNameLst>
                                          <p:attrName>style.visibility</p:attrName>
                                        </p:attrNameLst>
                                      </p:cBhvr>
                                      <p:to>
                                        <p:strVal val="visible"/>
                                      </p:to>
                                    </p:set>
                                    <p:animEffect transition="in" filter="fade">
                                      <p:cBhvr>
                                        <p:cTn id="61" dur="500"/>
                                        <p:tgtEl>
                                          <p:spTgt spid="2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2"/>
                                        </p:tgtEl>
                                        <p:attrNameLst>
                                          <p:attrName>style.visibility</p:attrName>
                                        </p:attrNameLst>
                                      </p:cBhvr>
                                      <p:to>
                                        <p:strVal val="visible"/>
                                      </p:to>
                                    </p:set>
                                    <p:animEffect transition="in" filter="fade">
                                      <p:cBhvr>
                                        <p:cTn id="64" dur="500"/>
                                        <p:tgtEl>
                                          <p:spTgt spid="2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3"/>
                                        </p:tgtEl>
                                        <p:attrNameLst>
                                          <p:attrName>style.visibility</p:attrName>
                                        </p:attrNameLst>
                                      </p:cBhvr>
                                      <p:to>
                                        <p:strVal val="visible"/>
                                      </p:to>
                                    </p:set>
                                    <p:animEffect transition="in" filter="fade">
                                      <p:cBhvr>
                                        <p:cTn id="67" dur="500"/>
                                        <p:tgtEl>
                                          <p:spTgt spid="253"/>
                                        </p:tgtEl>
                                      </p:cBhvr>
                                    </p:animEffect>
                                  </p:childTnLst>
                                </p:cTn>
                              </p:par>
                              <p:par>
                                <p:cTn id="68" presetID="10" presetClass="entr" presetSubtype="0" fill="hold" nodeType="withEffect">
                                  <p:stCondLst>
                                    <p:cond delay="0"/>
                                  </p:stCondLst>
                                  <p:childTnLst>
                                    <p:set>
                                      <p:cBhvr>
                                        <p:cTn id="69" dur="1" fill="hold">
                                          <p:stCondLst>
                                            <p:cond delay="0"/>
                                          </p:stCondLst>
                                        </p:cTn>
                                        <p:tgtEl>
                                          <p:spTgt spid="258"/>
                                        </p:tgtEl>
                                        <p:attrNameLst>
                                          <p:attrName>style.visibility</p:attrName>
                                        </p:attrNameLst>
                                      </p:cBhvr>
                                      <p:to>
                                        <p:strVal val="visible"/>
                                      </p:to>
                                    </p:set>
                                    <p:animEffect transition="in" filter="fade">
                                      <p:cBhvr>
                                        <p:cTn id="70" dur="500"/>
                                        <p:tgtEl>
                                          <p:spTgt spid="258"/>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nodeType="click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fade">
                                      <p:cBhvr>
                                        <p:cTn id="75" dur="500"/>
                                        <p:tgtEl>
                                          <p:spTgt spid="19"/>
                                        </p:tgtEl>
                                      </p:cBhvr>
                                    </p:animEffect>
                                  </p:childTnLst>
                                </p:cTn>
                              </p:par>
                              <p:par>
                                <p:cTn id="76" presetID="10" presetClass="entr" presetSubtype="0" fill="hold" nodeType="withEffect">
                                  <p:stCondLst>
                                    <p:cond delay="0"/>
                                  </p:stCondLst>
                                  <p:childTnLst>
                                    <p:set>
                                      <p:cBhvr>
                                        <p:cTn id="77" dur="1" fill="hold">
                                          <p:stCondLst>
                                            <p:cond delay="0"/>
                                          </p:stCondLst>
                                        </p:cTn>
                                        <p:tgtEl>
                                          <p:spTgt spid="196"/>
                                        </p:tgtEl>
                                        <p:attrNameLst>
                                          <p:attrName>style.visibility</p:attrName>
                                        </p:attrNameLst>
                                      </p:cBhvr>
                                      <p:to>
                                        <p:strVal val="visible"/>
                                      </p:to>
                                    </p:set>
                                    <p:animEffect transition="in" filter="fade">
                                      <p:cBhvr>
                                        <p:cTn id="78" dur="500"/>
                                        <p:tgtEl>
                                          <p:spTgt spid="196"/>
                                        </p:tgtEl>
                                      </p:cBhvr>
                                    </p:animEffect>
                                  </p:childTnLst>
                                </p:cTn>
                              </p:par>
                            </p:childTnLst>
                          </p:cTn>
                        </p:par>
                      </p:childTnLst>
                    </p:cTn>
                  </p:par>
                  <p:par>
                    <p:cTn id="79" fill="hold">
                      <p:stCondLst>
                        <p:cond delay="indefinite"/>
                      </p:stCondLst>
                      <p:childTnLst>
                        <p:par>
                          <p:cTn id="80" fill="hold">
                            <p:stCondLst>
                              <p:cond delay="0"/>
                            </p:stCondLst>
                            <p:childTnLst>
                              <p:par>
                                <p:cTn id="81" presetID="6" presetClass="emph" presetSubtype="0" fill="hold" grpId="1" nodeType="clickEffect">
                                  <p:stCondLst>
                                    <p:cond delay="0"/>
                                  </p:stCondLst>
                                  <p:childTnLst>
                                    <p:animScale>
                                      <p:cBhvr>
                                        <p:cTn id="82" dur="1000" fill="hold"/>
                                        <p:tgtEl>
                                          <p:spTgt spid="252"/>
                                        </p:tgtEl>
                                      </p:cBhvr>
                                      <p:by x="100000" y="120000"/>
                                    </p:animScale>
                                  </p:childTnLst>
                                </p:cTn>
                              </p:par>
                              <p:par>
                                <p:cTn id="83" presetID="10"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animEffect transition="in" filter="fade">
                                      <p:cBhvr>
                                        <p:cTn id="85" dur="500"/>
                                        <p:tgtEl>
                                          <p:spTgt spid="208"/>
                                        </p:tgtEl>
                                      </p:cBhvr>
                                    </p:animEffect>
                                  </p:childTnLst>
                                </p:cTn>
                              </p:par>
                            </p:childTnLst>
                          </p:cTn>
                        </p:par>
                        <p:par>
                          <p:cTn id="86" fill="hold">
                            <p:stCondLst>
                              <p:cond delay="1000"/>
                            </p:stCondLst>
                            <p:childTnLst>
                              <p:par>
                                <p:cTn id="87" presetID="22" presetClass="entr" presetSubtype="8" fill="hold" nodeType="afterEffect">
                                  <p:stCondLst>
                                    <p:cond delay="0"/>
                                  </p:stCondLst>
                                  <p:childTnLst>
                                    <p:set>
                                      <p:cBhvr>
                                        <p:cTn id="88" dur="1" fill="hold">
                                          <p:stCondLst>
                                            <p:cond delay="0"/>
                                          </p:stCondLst>
                                        </p:cTn>
                                        <p:tgtEl>
                                          <p:spTgt spid="197"/>
                                        </p:tgtEl>
                                        <p:attrNameLst>
                                          <p:attrName>style.visibility</p:attrName>
                                        </p:attrNameLst>
                                      </p:cBhvr>
                                      <p:to>
                                        <p:strVal val="visible"/>
                                      </p:to>
                                    </p:set>
                                    <p:animEffect transition="in" filter="wipe(left)">
                                      <p:cBhvr>
                                        <p:cTn id="89" dur="500"/>
                                        <p:tgtEl>
                                          <p:spTgt spid="197"/>
                                        </p:tgtEl>
                                      </p:cBhvr>
                                    </p:animEffect>
                                  </p:childTnLst>
                                </p:cTn>
                              </p:par>
                            </p:childTnLst>
                          </p:cTn>
                        </p:par>
                        <p:par>
                          <p:cTn id="90" fill="hold">
                            <p:stCondLst>
                              <p:cond delay="1500"/>
                            </p:stCondLst>
                            <p:childTnLst>
                              <p:par>
                                <p:cTn id="91" presetID="10" presetClass="entr" presetSubtype="0" fill="hold" grpId="0" nodeType="afterEffect">
                                  <p:stCondLst>
                                    <p:cond delay="0"/>
                                  </p:stCondLst>
                                  <p:childTnLst>
                                    <p:set>
                                      <p:cBhvr>
                                        <p:cTn id="92" dur="1" fill="hold">
                                          <p:stCondLst>
                                            <p:cond delay="0"/>
                                          </p:stCondLst>
                                        </p:cTn>
                                        <p:tgtEl>
                                          <p:spTgt spid="209"/>
                                        </p:tgtEl>
                                        <p:attrNameLst>
                                          <p:attrName>style.visibility</p:attrName>
                                        </p:attrNameLst>
                                      </p:cBhvr>
                                      <p:to>
                                        <p:strVal val="visible"/>
                                      </p:to>
                                    </p:set>
                                    <p:animEffect transition="in" filter="fade">
                                      <p:cBhvr>
                                        <p:cTn id="93" dur="500"/>
                                        <p:tgtEl>
                                          <p:spTgt spid="209"/>
                                        </p:tgtEl>
                                      </p:cBhvr>
                                    </p:animEffect>
                                  </p:childTnLst>
                                </p:cTn>
                              </p:par>
                              <p:par>
                                <p:cTn id="94" presetID="10" presetClass="entr" presetSubtype="0" fill="hold" nodeType="withEffect">
                                  <p:stCondLst>
                                    <p:cond delay="0"/>
                                  </p:stCondLst>
                                  <p:childTnLst>
                                    <p:set>
                                      <p:cBhvr>
                                        <p:cTn id="95" dur="1" fill="hold">
                                          <p:stCondLst>
                                            <p:cond delay="0"/>
                                          </p:stCondLst>
                                        </p:cTn>
                                        <p:tgtEl>
                                          <p:spTgt spid="215"/>
                                        </p:tgtEl>
                                        <p:attrNameLst>
                                          <p:attrName>style.visibility</p:attrName>
                                        </p:attrNameLst>
                                      </p:cBhvr>
                                      <p:to>
                                        <p:strVal val="visible"/>
                                      </p:to>
                                    </p:set>
                                    <p:animEffect transition="in" filter="fade">
                                      <p:cBhvr>
                                        <p:cTn id="96"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179" grpId="0" animBg="1"/>
      <p:bldP spid="181" grpId="0" animBg="1"/>
      <p:bldP spid="187" grpId="0" animBg="1"/>
      <p:bldP spid="194" grpId="0"/>
      <p:bldP spid="195" grpId="0" animBg="1"/>
      <p:bldP spid="209" grpId="0"/>
      <p:bldP spid="208" grpId="0"/>
      <p:bldP spid="252" grpId="0" animBg="1"/>
      <p:bldP spid="252" grpId="1" animBg="1"/>
      <p:bldP spid="25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28"/>
          <p:cNvSpPr>
            <a:spLocks noGrp="1"/>
          </p:cNvSpPr>
          <p:nvPr>
            <p:ph type="title"/>
          </p:nvPr>
        </p:nvSpPr>
        <p:spPr/>
        <p:txBody>
          <a:bodyPr/>
          <a:lstStyle/>
          <a:p>
            <a:r>
              <a:rPr lang="en-US"/>
              <a:t>Permissions</a:t>
            </a:r>
            <a:endParaRPr lang="en-US" dirty="0"/>
          </a:p>
        </p:txBody>
      </p:sp>
      <p:sp>
        <p:nvSpPr>
          <p:cNvPr id="2" name="Text Placeholder 1"/>
          <p:cNvSpPr>
            <a:spLocks noGrp="1"/>
          </p:cNvSpPr>
          <p:nvPr>
            <p:ph type="body" sz="quarter" idx="11"/>
          </p:nvPr>
        </p:nvSpPr>
        <p:spPr/>
        <p:txBody>
          <a:bodyPr/>
          <a:lstStyle/>
          <a:p>
            <a:r>
              <a:rPr lang="en-US" dirty="0"/>
              <a:t>Two levels of assignment permissions</a:t>
            </a:r>
          </a:p>
        </p:txBody>
      </p:sp>
      <p:sp>
        <p:nvSpPr>
          <p:cNvPr id="17" name="TextBox 16"/>
          <p:cNvSpPr txBox="1"/>
          <p:nvPr/>
        </p:nvSpPr>
        <p:spPr>
          <a:xfrm>
            <a:off x="448213" y="2650469"/>
            <a:ext cx="5468191" cy="3737073"/>
          </a:xfrm>
          <a:prstGeom prst="rect">
            <a:avLst/>
          </a:prstGeom>
          <a:solidFill>
            <a:schemeClr val="bg1">
              <a:lumMod val="95000"/>
            </a:schemeClr>
          </a:solidFill>
        </p:spPr>
        <p:txBody>
          <a:bodyPr wrap="square" lIns="89642" tIns="179285" rIns="89642" bIns="89642" rtlCol="0">
            <a:noAutofit/>
          </a:bodyPr>
          <a:lstStyle/>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Add capacity</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Assign admins</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Granting workspace permissions</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Bulk assign workspaces to capacity</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Remove workspaces from capacity</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Monitor capacity usage</a:t>
            </a:r>
          </a:p>
        </p:txBody>
      </p:sp>
      <p:grpSp>
        <p:nvGrpSpPr>
          <p:cNvPr id="59" name="Group 58"/>
          <p:cNvGrpSpPr/>
          <p:nvPr/>
        </p:nvGrpSpPr>
        <p:grpSpPr>
          <a:xfrm>
            <a:off x="10840942" y="1861499"/>
            <a:ext cx="809600" cy="638329"/>
            <a:chOff x="7428895" y="2025781"/>
            <a:chExt cx="2893875" cy="2281675"/>
          </a:xfrm>
        </p:grpSpPr>
        <p:grpSp>
          <p:nvGrpSpPr>
            <p:cNvPr id="53" name="Group 52"/>
            <p:cNvGrpSpPr/>
            <p:nvPr/>
          </p:nvGrpSpPr>
          <p:grpSpPr>
            <a:xfrm>
              <a:off x="7428895" y="2025781"/>
              <a:ext cx="1845383" cy="2206344"/>
              <a:chOff x="3413315" y="3245389"/>
              <a:chExt cx="531359" cy="635293"/>
            </a:xfrm>
            <a:solidFill>
              <a:schemeClr val="accent2"/>
            </a:solidFill>
          </p:grpSpPr>
          <p:sp>
            <p:nvSpPr>
              <p:cNvPr id="54"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5"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pic>
          <p:nvPicPr>
            <p:cNvPr id="37" name="Graphic 36"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6471" y="2521157"/>
              <a:ext cx="1786299" cy="1786299"/>
            </a:xfrm>
            <a:prstGeom prst="rect">
              <a:avLst/>
            </a:prstGeom>
          </p:spPr>
        </p:pic>
      </p:grpSp>
      <p:sp>
        <p:nvSpPr>
          <p:cNvPr id="60" name="TextBox 59"/>
          <p:cNvSpPr txBox="1"/>
          <p:nvPr/>
        </p:nvSpPr>
        <p:spPr>
          <a:xfrm>
            <a:off x="6275597" y="2651468"/>
            <a:ext cx="5468190" cy="3736046"/>
          </a:xfrm>
          <a:prstGeom prst="rect">
            <a:avLst/>
          </a:prstGeom>
          <a:solidFill>
            <a:schemeClr val="bg1">
              <a:lumMod val="95000"/>
            </a:schemeClr>
          </a:solidFill>
        </p:spPr>
        <p:txBody>
          <a:bodyPr wrap="square" lIns="89642" tIns="179285" rIns="89642" bIns="89642" rtlCol="0">
            <a:noAutofit/>
          </a:bodyPr>
          <a:lstStyle/>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Assign workspaces to capacity</a:t>
            </a:r>
          </a:p>
          <a:p>
            <a:pPr marL="280121" indent="-280121" defTabSz="896386">
              <a:spcBef>
                <a:spcPts val="392"/>
              </a:spcBef>
              <a:buFont typeface="Arial" panose="020B0604020202020204" pitchFamily="34" charset="0"/>
              <a:buChar char="•"/>
            </a:pPr>
            <a:r>
              <a:rPr lang="en-US" sz="1961" dirty="0">
                <a:solidFill>
                  <a:srgbClr val="353535"/>
                </a:solidFill>
                <a:latin typeface="Segoe UI Semilight"/>
                <a:cs typeface="Segoe UI" panose="020B0502040204020203" pitchFamily="34" charset="0"/>
              </a:rPr>
              <a:t>Grant other Pro users access to their capacity workspace</a:t>
            </a:r>
          </a:p>
        </p:txBody>
      </p:sp>
      <p:grpSp>
        <p:nvGrpSpPr>
          <p:cNvPr id="19" name="Group 18"/>
          <p:cNvGrpSpPr/>
          <p:nvPr/>
        </p:nvGrpSpPr>
        <p:grpSpPr>
          <a:xfrm>
            <a:off x="4996315" y="1886891"/>
            <a:ext cx="778316" cy="612937"/>
            <a:chOff x="2787555" y="2420650"/>
            <a:chExt cx="1091343" cy="859455"/>
          </a:xfrm>
        </p:grpSpPr>
        <p:grpSp>
          <p:nvGrpSpPr>
            <p:cNvPr id="31" name="Group 30"/>
            <p:cNvGrpSpPr/>
            <p:nvPr/>
          </p:nvGrpSpPr>
          <p:grpSpPr>
            <a:xfrm>
              <a:off x="3298521" y="2682938"/>
              <a:ext cx="580377" cy="446445"/>
              <a:chOff x="4112635" y="4369440"/>
              <a:chExt cx="692456" cy="532659"/>
            </a:xfrm>
          </p:grpSpPr>
          <p:sp>
            <p:nvSpPr>
              <p:cNvPr id="9"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10"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1"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2"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3"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4"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5"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16"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32" name="Freeform: Shape 31"/>
            <p:cNvSpPr/>
            <p:nvPr/>
          </p:nvSpPr>
          <p:spPr bwMode="auto">
            <a:xfrm>
              <a:off x="2792374" y="2925712"/>
              <a:ext cx="704214" cy="349221"/>
            </a:xfrm>
            <a:custGeom>
              <a:avLst/>
              <a:gdLst>
                <a:gd name="connsiteX0" fmla="*/ 350137 w 704214"/>
                <a:gd name="connsiteY0" fmla="*/ 6 h 349221"/>
                <a:gd name="connsiteX1" fmla="*/ 704214 w 704214"/>
                <a:gd name="connsiteY1" fmla="*/ 345225 h 349221"/>
                <a:gd name="connsiteX2" fmla="*/ 0 w 704214"/>
                <a:gd name="connsiteY2" fmla="*/ 349221 h 349221"/>
                <a:gd name="connsiteX3" fmla="*/ 350137 w 704214"/>
                <a:gd name="connsiteY3" fmla="*/ 6 h 349221"/>
              </a:gdLst>
              <a:ahLst/>
              <a:cxnLst>
                <a:cxn ang="0">
                  <a:pos x="connsiteX0" y="connsiteY0"/>
                </a:cxn>
                <a:cxn ang="0">
                  <a:pos x="connsiteX1" y="connsiteY1"/>
                </a:cxn>
                <a:cxn ang="0">
                  <a:pos x="connsiteX2" y="connsiteY2"/>
                </a:cxn>
                <a:cxn ang="0">
                  <a:pos x="connsiteX3" y="connsiteY3"/>
                </a:cxn>
              </a:cxnLst>
              <a:rect l="l" t="t" r="r" b="b"/>
              <a:pathLst>
                <a:path w="704214" h="349221">
                  <a:moveTo>
                    <a:pt x="350137" y="6"/>
                  </a:moveTo>
                  <a:cubicBezTo>
                    <a:pt x="543232" y="-1081"/>
                    <a:pt x="701185" y="152921"/>
                    <a:pt x="704214" y="345225"/>
                  </a:cubicBezTo>
                  <a:lnTo>
                    <a:pt x="0" y="349221"/>
                  </a:lnTo>
                  <a:cubicBezTo>
                    <a:pt x="829" y="156883"/>
                    <a:pt x="157030" y="1093"/>
                    <a:pt x="350137" y="6"/>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0" name="Oval 39"/>
            <p:cNvSpPr/>
            <p:nvPr/>
          </p:nvSpPr>
          <p:spPr bwMode="auto">
            <a:xfrm>
              <a:off x="2917671" y="2428746"/>
              <a:ext cx="456002" cy="467805"/>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Freeform 31"/>
            <p:cNvSpPr>
              <a:spLocks noEditPoints="1"/>
            </p:cNvSpPr>
            <p:nvPr/>
          </p:nvSpPr>
          <p:spPr bwMode="auto">
            <a:xfrm>
              <a:off x="2889495" y="2420650"/>
              <a:ext cx="525514" cy="534303"/>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8" name="Freeform 32"/>
            <p:cNvSpPr>
              <a:spLocks/>
            </p:cNvSpPr>
            <p:nvPr/>
          </p:nvSpPr>
          <p:spPr bwMode="auto">
            <a:xfrm>
              <a:off x="2787555" y="2909257"/>
              <a:ext cx="718847" cy="370848"/>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34" name="TextBox 33"/>
          <p:cNvSpPr txBox="1"/>
          <p:nvPr/>
        </p:nvSpPr>
        <p:spPr>
          <a:xfrm>
            <a:off x="448213" y="2640327"/>
            <a:ext cx="5468191" cy="44821"/>
          </a:xfrm>
          <a:prstGeom prst="rect">
            <a:avLst/>
          </a:prstGeom>
          <a:solidFill>
            <a:schemeClr val="accent1"/>
          </a:solidFill>
        </p:spPr>
        <p:txBody>
          <a:bodyPr wrap="square" lIns="0" tIns="89642" rIns="0" bIns="268927" rtlCol="0" anchor="b">
            <a:noAutofit/>
          </a:bodyPr>
          <a:lstStyle/>
          <a:p>
            <a:pPr defTabSz="914367">
              <a:lnSpc>
                <a:spcPct val="90000"/>
              </a:lnSpc>
              <a:spcAft>
                <a:spcPts val="588"/>
              </a:spcAft>
            </a:pPr>
            <a:r>
              <a:rPr lang="en-US" sz="2353" dirty="0">
                <a:solidFill>
                  <a:srgbClr val="0070C0"/>
                </a:solidFill>
                <a:latin typeface="Segoe UI Semibold" panose="020B0702040204020203" pitchFamily="34" charset="0"/>
                <a:cs typeface="Segoe UI Semibold" panose="020B0702040204020203" pitchFamily="34" charset="0"/>
              </a:rPr>
              <a:t>Capacity admins</a:t>
            </a:r>
          </a:p>
        </p:txBody>
      </p:sp>
      <p:sp>
        <p:nvSpPr>
          <p:cNvPr id="35" name="TextBox 34"/>
          <p:cNvSpPr txBox="1"/>
          <p:nvPr/>
        </p:nvSpPr>
        <p:spPr>
          <a:xfrm>
            <a:off x="6275597" y="2640327"/>
            <a:ext cx="5468191" cy="44821"/>
          </a:xfrm>
          <a:prstGeom prst="rect">
            <a:avLst/>
          </a:prstGeom>
          <a:solidFill>
            <a:schemeClr val="accent2"/>
          </a:solidFill>
        </p:spPr>
        <p:txBody>
          <a:bodyPr wrap="square" lIns="0" tIns="89642" rIns="0" bIns="268927" rtlCol="0" anchor="b">
            <a:noAutofit/>
          </a:bodyPr>
          <a:lstStyle/>
          <a:p>
            <a:pPr defTabSz="914102" fontAlgn="base">
              <a:lnSpc>
                <a:spcPct val="90000"/>
              </a:lnSpc>
              <a:spcBef>
                <a:spcPct val="0"/>
              </a:spcBef>
              <a:spcAft>
                <a:spcPct val="0"/>
              </a:spcAft>
            </a:pPr>
            <a:r>
              <a:rPr lang="en-US" sz="2353" dirty="0">
                <a:solidFill>
                  <a:srgbClr val="002050"/>
                </a:solidFill>
                <a:latin typeface="Segoe UI Semibold" panose="020B0702040204020203" pitchFamily="34" charset="0"/>
                <a:ea typeface="Segoe UI" pitchFamily="34" charset="0"/>
                <a:cs typeface="Segoe UI Semibold" panose="020B0702040204020203" pitchFamily="34" charset="0"/>
              </a:rPr>
              <a:t>Power BI Pro user with </a:t>
            </a:r>
            <a:br>
              <a:rPr lang="en-US" sz="2353" dirty="0">
                <a:solidFill>
                  <a:srgbClr val="002050"/>
                </a:solidFill>
                <a:latin typeface="Segoe UI Semibold" panose="020B0702040204020203" pitchFamily="34" charset="0"/>
                <a:ea typeface="Segoe UI" pitchFamily="34" charset="0"/>
                <a:cs typeface="Segoe UI Semibold" panose="020B0702040204020203" pitchFamily="34" charset="0"/>
              </a:rPr>
            </a:br>
            <a:r>
              <a:rPr lang="en-US" sz="2353" dirty="0">
                <a:solidFill>
                  <a:srgbClr val="002050"/>
                </a:solidFill>
                <a:latin typeface="Segoe UI Semibold" panose="020B0702040204020203" pitchFamily="34" charset="0"/>
                <a:ea typeface="Segoe UI" pitchFamily="34" charset="0"/>
                <a:cs typeface="Segoe UI Semibold" panose="020B0702040204020203" pitchFamily="34" charset="0"/>
              </a:rPr>
              <a:t>assignment permissions</a:t>
            </a:r>
          </a:p>
        </p:txBody>
      </p:sp>
    </p:spTree>
    <p:extLst>
      <p:ext uri="{BB962C8B-B14F-4D97-AF65-F5344CB8AC3E}">
        <p14:creationId xmlns:p14="http://schemas.microsoft.com/office/powerpoint/2010/main" val="42812732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107797" y="3204102"/>
            <a:ext cx="3038880" cy="918062"/>
            <a:chOff x="6127624" y="3267854"/>
            <a:chExt cx="3099816" cy="936471"/>
          </a:xfrm>
        </p:grpSpPr>
        <p:cxnSp>
          <p:nvCxnSpPr>
            <p:cNvPr id="42" name="Straight Connector 41"/>
            <p:cNvCxnSpPr/>
            <p:nvPr/>
          </p:nvCxnSpPr>
          <p:spPr>
            <a:xfrm>
              <a:off x="6726847" y="4204325"/>
              <a:ext cx="190137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6127624" y="3267854"/>
              <a:ext cx="309981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86">
                <a:spcBef>
                  <a:spcPts val="2353"/>
                </a:spcBef>
                <a:spcAft>
                  <a:spcPts val="1176"/>
                </a:spcAft>
              </a:pPr>
              <a:r>
                <a:rPr lang="en-US" sz="1765" dirty="0">
                  <a:solidFill>
                    <a:srgbClr val="353535"/>
                  </a:solidFill>
                  <a:latin typeface="Segoe UI Semilight"/>
                  <a:cs typeface="Segoe UI" panose="020B0502040204020203" pitchFamily="34" charset="0"/>
                </a:rPr>
                <a:t>Work with a consistent management experience</a:t>
              </a:r>
            </a:p>
          </p:txBody>
        </p:sp>
      </p:grpSp>
      <p:sp>
        <p:nvSpPr>
          <p:cNvPr id="2" name="Title 1"/>
          <p:cNvSpPr>
            <a:spLocks noGrp="1"/>
          </p:cNvSpPr>
          <p:nvPr>
            <p:ph type="title"/>
          </p:nvPr>
        </p:nvSpPr>
        <p:spPr>
          <a:xfrm>
            <a:off x="269241" y="289957"/>
            <a:ext cx="11655840" cy="899537"/>
          </a:xfrm>
        </p:spPr>
        <p:txBody>
          <a:bodyPr/>
          <a:lstStyle/>
          <a:p>
            <a:r>
              <a:rPr lang="en-US" dirty="0"/>
              <a:t>Managing Power BI Premium Content</a:t>
            </a:r>
          </a:p>
        </p:txBody>
      </p:sp>
      <p:cxnSp>
        <p:nvCxnSpPr>
          <p:cNvPr id="13" name="Straight Connector 12"/>
          <p:cNvCxnSpPr>
            <a:cxnSpLocks/>
          </p:cNvCxnSpPr>
          <p:nvPr/>
        </p:nvCxnSpPr>
        <p:spPr>
          <a:xfrm>
            <a:off x="443502" y="2812932"/>
            <a:ext cx="11393627" cy="0"/>
          </a:xfrm>
          <a:prstGeom prst="line">
            <a:avLst/>
          </a:prstGeom>
          <a:ln w="47625">
            <a:solidFill>
              <a:schemeClr val="bg1">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3501" y="1052045"/>
            <a:ext cx="2580113" cy="1285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algn="ctr" defTabSz="1089358">
              <a:lnSpc>
                <a:spcPct val="90000"/>
              </a:lnSpc>
              <a:spcBef>
                <a:spcPct val="0"/>
              </a:spcBef>
              <a:spcAft>
                <a:spcPct val="35000"/>
              </a:spcAft>
            </a:pPr>
            <a:r>
              <a:rPr lang="en-US" sz="2451" dirty="0">
                <a:solidFill>
                  <a:srgbClr val="0078D7"/>
                </a:solidFill>
                <a:latin typeface="Segoe UI Semilight"/>
              </a:rPr>
              <a:t>Permissions</a:t>
            </a:r>
          </a:p>
        </p:txBody>
      </p:sp>
      <p:sp>
        <p:nvSpPr>
          <p:cNvPr id="16" name="Rectangle 15"/>
          <p:cNvSpPr/>
          <p:nvPr/>
        </p:nvSpPr>
        <p:spPr>
          <a:xfrm>
            <a:off x="3337180" y="1052045"/>
            <a:ext cx="2580113" cy="1285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algn="ctr" defTabSz="1089358">
              <a:lnSpc>
                <a:spcPct val="90000"/>
              </a:lnSpc>
              <a:spcBef>
                <a:spcPct val="0"/>
              </a:spcBef>
              <a:spcAft>
                <a:spcPct val="35000"/>
              </a:spcAft>
            </a:pPr>
            <a:r>
              <a:rPr lang="en-US" sz="2451" dirty="0">
                <a:solidFill>
                  <a:srgbClr val="0078D7"/>
                </a:solidFill>
                <a:latin typeface="Segoe UI Semilight"/>
              </a:rPr>
              <a:t>Management</a:t>
            </a:r>
          </a:p>
        </p:txBody>
      </p:sp>
      <p:sp>
        <p:nvSpPr>
          <p:cNvPr id="17" name="Rectangle 16"/>
          <p:cNvSpPr/>
          <p:nvPr/>
        </p:nvSpPr>
        <p:spPr>
          <a:xfrm>
            <a:off x="6236552" y="1052045"/>
            <a:ext cx="2580113" cy="1285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algn="ctr" defTabSz="1089358">
              <a:lnSpc>
                <a:spcPct val="90000"/>
              </a:lnSpc>
              <a:spcBef>
                <a:spcPct val="0"/>
              </a:spcBef>
              <a:spcAft>
                <a:spcPct val="35000"/>
              </a:spcAft>
            </a:pPr>
            <a:r>
              <a:rPr lang="en-US" sz="2451" dirty="0">
                <a:solidFill>
                  <a:srgbClr val="0078D7"/>
                </a:solidFill>
                <a:latin typeface="Segoe UI Semilight"/>
              </a:rPr>
              <a:t>Workspaces</a:t>
            </a:r>
          </a:p>
        </p:txBody>
      </p:sp>
      <p:sp>
        <p:nvSpPr>
          <p:cNvPr id="18" name="Rectangle 17"/>
          <p:cNvSpPr/>
          <p:nvPr/>
        </p:nvSpPr>
        <p:spPr>
          <a:xfrm>
            <a:off x="9122080" y="1052045"/>
            <a:ext cx="2580113" cy="1285975"/>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b" anchorCtr="0">
            <a:noAutofit/>
          </a:bodyPr>
          <a:lstStyle/>
          <a:p>
            <a:pPr algn="ctr" defTabSz="1089358">
              <a:lnSpc>
                <a:spcPct val="90000"/>
              </a:lnSpc>
              <a:spcBef>
                <a:spcPct val="0"/>
              </a:spcBef>
              <a:spcAft>
                <a:spcPct val="35000"/>
              </a:spcAft>
            </a:pPr>
            <a:r>
              <a:rPr lang="en-US" sz="2451" dirty="0">
                <a:solidFill>
                  <a:srgbClr val="0078D7"/>
                </a:solidFill>
                <a:latin typeface="Segoe UI Semilight"/>
              </a:rPr>
              <a:t>Capacity</a:t>
            </a:r>
          </a:p>
        </p:txBody>
      </p:sp>
      <p:sp>
        <p:nvSpPr>
          <p:cNvPr id="22" name="Oval 21"/>
          <p:cNvSpPr/>
          <p:nvPr/>
        </p:nvSpPr>
        <p:spPr bwMode="auto">
          <a:xfrm>
            <a:off x="1394338" y="245436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 name="Oval 28"/>
          <p:cNvSpPr/>
          <p:nvPr/>
        </p:nvSpPr>
        <p:spPr bwMode="auto">
          <a:xfrm>
            <a:off x="4268667" y="245436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0" name="Oval 29"/>
          <p:cNvSpPr/>
          <p:nvPr/>
        </p:nvSpPr>
        <p:spPr bwMode="auto">
          <a:xfrm>
            <a:off x="7168038" y="245436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1" name="Oval 30"/>
          <p:cNvSpPr/>
          <p:nvPr/>
        </p:nvSpPr>
        <p:spPr bwMode="auto">
          <a:xfrm>
            <a:off x="10053566" y="2454362"/>
            <a:ext cx="717140" cy="717140"/>
          </a:xfrm>
          <a:prstGeom prst="ellipse">
            <a:avLst/>
          </a:prstGeom>
          <a:solidFill>
            <a:schemeClr val="bg1"/>
          </a:solidFill>
          <a:ln w="47625">
            <a:solidFill>
              <a:schemeClr val="bg1">
                <a:lumMod val="75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cxnSp>
        <p:nvCxnSpPr>
          <p:cNvPr id="44" name="Straight Connector 43"/>
          <p:cNvCxnSpPr/>
          <p:nvPr/>
        </p:nvCxnSpPr>
        <p:spPr>
          <a:xfrm>
            <a:off x="9480140" y="4122164"/>
            <a:ext cx="186399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48" name="Freeform 794"/>
          <p:cNvSpPr>
            <a:spLocks/>
          </p:cNvSpPr>
          <p:nvPr/>
        </p:nvSpPr>
        <p:spPr bwMode="auto">
          <a:xfrm>
            <a:off x="1528509" y="2634960"/>
            <a:ext cx="448800" cy="355945"/>
          </a:xfrm>
          <a:custGeom>
            <a:avLst/>
            <a:gdLst>
              <a:gd name="T0" fmla="*/ 135 w 319"/>
              <a:gd name="T1" fmla="*/ 234 h 253"/>
              <a:gd name="T2" fmla="*/ 116 w 319"/>
              <a:gd name="T3" fmla="*/ 253 h 253"/>
              <a:gd name="T4" fmla="*/ 99 w 319"/>
              <a:gd name="T5" fmla="*/ 232 h 253"/>
              <a:gd name="T6" fmla="*/ 0 w 319"/>
              <a:gd name="T7" fmla="*/ 118 h 253"/>
              <a:gd name="T8" fmla="*/ 33 w 319"/>
              <a:gd name="T9" fmla="*/ 84 h 253"/>
              <a:gd name="T10" fmla="*/ 112 w 319"/>
              <a:gd name="T11" fmla="*/ 143 h 253"/>
              <a:gd name="T12" fmla="*/ 286 w 319"/>
              <a:gd name="T13" fmla="*/ 0 h 253"/>
              <a:gd name="T14" fmla="*/ 319 w 319"/>
              <a:gd name="T15" fmla="*/ 33 h 253"/>
              <a:gd name="T16" fmla="*/ 135 w 319"/>
              <a:gd name="T17" fmla="*/ 23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253">
                <a:moveTo>
                  <a:pt x="135" y="234"/>
                </a:moveTo>
                <a:lnTo>
                  <a:pt x="116" y="253"/>
                </a:lnTo>
                <a:lnTo>
                  <a:pt x="99" y="232"/>
                </a:lnTo>
                <a:lnTo>
                  <a:pt x="0" y="118"/>
                </a:lnTo>
                <a:lnTo>
                  <a:pt x="33" y="84"/>
                </a:lnTo>
                <a:lnTo>
                  <a:pt x="112" y="143"/>
                </a:lnTo>
                <a:lnTo>
                  <a:pt x="286" y="0"/>
                </a:lnTo>
                <a:lnTo>
                  <a:pt x="319" y="33"/>
                </a:lnTo>
                <a:lnTo>
                  <a:pt x="135" y="234"/>
                </a:lnTo>
                <a:close/>
              </a:path>
            </a:pathLst>
          </a:custGeom>
          <a:solidFill>
            <a:schemeClr val="tx2"/>
          </a:solidFill>
          <a:ln>
            <a:noFill/>
          </a:ln>
        </p:spPr>
        <p:txBody>
          <a:bodyPr vert="horz" wrap="square" lIns="89619" tIns="44809" rIns="89619" bIns="44809" numCol="1" anchor="t" anchorCtr="0" compatLnSpc="1">
            <a:prstTxWarp prst="textNoShape">
              <a:avLst/>
            </a:prstTxWarp>
          </a:bodyPr>
          <a:lstStyle/>
          <a:p>
            <a:pPr defTabSz="914367"/>
            <a:endParaRPr lang="en-US" sz="1764">
              <a:solidFill>
                <a:srgbClr val="353535"/>
              </a:solidFill>
              <a:latin typeface="Segoe UI Semilight"/>
            </a:endParaRPr>
          </a:p>
        </p:txBody>
      </p:sp>
      <p:grpSp>
        <p:nvGrpSpPr>
          <p:cNvPr id="49" name="Group 48"/>
          <p:cNvGrpSpPr/>
          <p:nvPr/>
        </p:nvGrpSpPr>
        <p:grpSpPr>
          <a:xfrm>
            <a:off x="4383481" y="2637898"/>
            <a:ext cx="487513" cy="350068"/>
            <a:chOff x="2217630" y="5833671"/>
            <a:chExt cx="1446670" cy="1038810"/>
          </a:xfrm>
          <a:solidFill>
            <a:schemeClr val="tx2"/>
          </a:solidFill>
        </p:grpSpPr>
        <p:sp>
          <p:nvSpPr>
            <p:cNvPr id="50" name="Rounded Rectangle 114"/>
            <p:cNvSpPr/>
            <p:nvPr/>
          </p:nvSpPr>
          <p:spPr bwMode="auto">
            <a:xfrm rot="21378433">
              <a:off x="2217630" y="5881447"/>
              <a:ext cx="986402" cy="991034"/>
            </a:xfrm>
            <a:custGeom>
              <a:avLst/>
              <a:gdLst/>
              <a:ahLst/>
              <a:cxnLst/>
              <a:rect l="l" t="t" r="r" b="b"/>
              <a:pathLst>
                <a:path w="2827740" h="2841018">
                  <a:moveTo>
                    <a:pt x="2117041" y="2272596"/>
                  </a:moveTo>
                  <a:cubicBezTo>
                    <a:pt x="2274182" y="2430255"/>
                    <a:pt x="2238127" y="2601798"/>
                    <a:pt x="2223679" y="2692721"/>
                  </a:cubicBezTo>
                  <a:cubicBezTo>
                    <a:pt x="2087867" y="2792948"/>
                    <a:pt x="1357746" y="2843650"/>
                    <a:pt x="1121506" y="2840913"/>
                  </a:cubicBezTo>
                  <a:cubicBezTo>
                    <a:pt x="1044789" y="2769727"/>
                    <a:pt x="974832" y="2713830"/>
                    <a:pt x="944068" y="2685198"/>
                  </a:cubicBezTo>
                  <a:lnTo>
                    <a:pt x="949266" y="2662763"/>
                  </a:lnTo>
                  <a:cubicBezTo>
                    <a:pt x="1037829" y="2646207"/>
                    <a:pt x="1103471" y="2652034"/>
                    <a:pt x="1192034" y="2635479"/>
                  </a:cubicBezTo>
                  <a:cubicBezTo>
                    <a:pt x="1195810" y="2689822"/>
                    <a:pt x="1161799" y="2763439"/>
                    <a:pt x="1197770" y="2758909"/>
                  </a:cubicBezTo>
                  <a:cubicBezTo>
                    <a:pt x="1219321" y="2617009"/>
                    <a:pt x="1247325" y="2486286"/>
                    <a:pt x="1070819" y="2355083"/>
                  </a:cubicBezTo>
                  <a:close/>
                  <a:moveTo>
                    <a:pt x="880843" y="1369000"/>
                  </a:moveTo>
                  <a:lnTo>
                    <a:pt x="580558" y="1387799"/>
                  </a:lnTo>
                  <a:lnTo>
                    <a:pt x="592303" y="1748079"/>
                  </a:lnTo>
                  <a:lnTo>
                    <a:pt x="902911" y="1717220"/>
                  </a:lnTo>
                  <a:close/>
                  <a:moveTo>
                    <a:pt x="1907670" y="1396424"/>
                  </a:moveTo>
                  <a:lnTo>
                    <a:pt x="1907670" y="1396424"/>
                  </a:lnTo>
                  <a:lnTo>
                    <a:pt x="1907670" y="1396425"/>
                  </a:lnTo>
                  <a:close/>
                  <a:moveTo>
                    <a:pt x="2509109" y="1363418"/>
                  </a:moveTo>
                  <a:cubicBezTo>
                    <a:pt x="2527338" y="1363418"/>
                    <a:pt x="2542116" y="1378196"/>
                    <a:pt x="2542116" y="1396425"/>
                  </a:cubicBezTo>
                  <a:lnTo>
                    <a:pt x="2542115" y="1396425"/>
                  </a:lnTo>
                  <a:cubicBezTo>
                    <a:pt x="2542115" y="1414654"/>
                    <a:pt x="2527337" y="1429432"/>
                    <a:pt x="2509108" y="1429432"/>
                  </a:cubicBezTo>
                  <a:lnTo>
                    <a:pt x="1940677" y="1429431"/>
                  </a:lnTo>
                  <a:cubicBezTo>
                    <a:pt x="1922448" y="1429431"/>
                    <a:pt x="1907670" y="1414653"/>
                    <a:pt x="1907670" y="1396424"/>
                  </a:cubicBezTo>
                  <a:cubicBezTo>
                    <a:pt x="1907670" y="1378196"/>
                    <a:pt x="1922448" y="1363418"/>
                    <a:pt x="1940677" y="1363418"/>
                  </a:cubicBezTo>
                  <a:close/>
                  <a:moveTo>
                    <a:pt x="1889465" y="1264749"/>
                  </a:moveTo>
                  <a:lnTo>
                    <a:pt x="1889465" y="1264749"/>
                  </a:lnTo>
                  <a:lnTo>
                    <a:pt x="1889465" y="1264750"/>
                  </a:lnTo>
                  <a:close/>
                  <a:moveTo>
                    <a:pt x="2490904" y="1231743"/>
                  </a:moveTo>
                  <a:cubicBezTo>
                    <a:pt x="2509133" y="1231743"/>
                    <a:pt x="2523911" y="1246521"/>
                    <a:pt x="2523911" y="1264750"/>
                  </a:cubicBezTo>
                  <a:lnTo>
                    <a:pt x="2523910" y="1264750"/>
                  </a:lnTo>
                  <a:cubicBezTo>
                    <a:pt x="2523910" y="1282979"/>
                    <a:pt x="2509132" y="1297757"/>
                    <a:pt x="2490903" y="1297757"/>
                  </a:cubicBezTo>
                  <a:lnTo>
                    <a:pt x="1922472" y="1297756"/>
                  </a:lnTo>
                  <a:cubicBezTo>
                    <a:pt x="1904243" y="1297756"/>
                    <a:pt x="1889465" y="1282978"/>
                    <a:pt x="1889465" y="1264749"/>
                  </a:cubicBezTo>
                  <a:cubicBezTo>
                    <a:pt x="1889465" y="1246521"/>
                    <a:pt x="1904243" y="1231743"/>
                    <a:pt x="1922472" y="1231743"/>
                  </a:cubicBezTo>
                  <a:close/>
                  <a:moveTo>
                    <a:pt x="1880465" y="1134574"/>
                  </a:moveTo>
                  <a:lnTo>
                    <a:pt x="1880465" y="1134575"/>
                  </a:lnTo>
                  <a:lnTo>
                    <a:pt x="1880465" y="1134575"/>
                  </a:lnTo>
                  <a:close/>
                  <a:moveTo>
                    <a:pt x="2481904" y="1101568"/>
                  </a:moveTo>
                  <a:cubicBezTo>
                    <a:pt x="2500133" y="1101568"/>
                    <a:pt x="2514911" y="1116346"/>
                    <a:pt x="2514911" y="1134575"/>
                  </a:cubicBezTo>
                  <a:lnTo>
                    <a:pt x="2514910" y="1134575"/>
                  </a:lnTo>
                  <a:cubicBezTo>
                    <a:pt x="2514910" y="1152804"/>
                    <a:pt x="2500132" y="1167582"/>
                    <a:pt x="2481903" y="1167582"/>
                  </a:cubicBezTo>
                  <a:lnTo>
                    <a:pt x="1913472" y="1167581"/>
                  </a:lnTo>
                  <a:cubicBezTo>
                    <a:pt x="1895243" y="1167581"/>
                    <a:pt x="1880465" y="1152803"/>
                    <a:pt x="1880465" y="1134575"/>
                  </a:cubicBezTo>
                  <a:cubicBezTo>
                    <a:pt x="1880465" y="1116346"/>
                    <a:pt x="1895243" y="1101568"/>
                    <a:pt x="1913472" y="1101568"/>
                  </a:cubicBezTo>
                  <a:close/>
                  <a:moveTo>
                    <a:pt x="1670888" y="1044901"/>
                  </a:moveTo>
                  <a:cubicBezTo>
                    <a:pt x="1745356" y="1115767"/>
                    <a:pt x="1792537" y="1219845"/>
                    <a:pt x="1794576" y="1336371"/>
                  </a:cubicBezTo>
                  <a:cubicBezTo>
                    <a:pt x="1796258" y="1432463"/>
                    <a:pt x="1766965" y="1521168"/>
                    <a:pt x="1715392" y="1589971"/>
                  </a:cubicBezTo>
                  <a:lnTo>
                    <a:pt x="1460652" y="1356165"/>
                  </a:lnTo>
                  <a:close/>
                  <a:moveTo>
                    <a:pt x="850961" y="924919"/>
                  </a:moveTo>
                  <a:lnTo>
                    <a:pt x="558241" y="925116"/>
                  </a:lnTo>
                  <a:lnTo>
                    <a:pt x="575096" y="1304815"/>
                  </a:lnTo>
                  <a:lnTo>
                    <a:pt x="868839" y="1288776"/>
                  </a:lnTo>
                  <a:close/>
                  <a:moveTo>
                    <a:pt x="1379551" y="949114"/>
                  </a:moveTo>
                  <a:lnTo>
                    <a:pt x="1446658" y="1376884"/>
                  </a:lnTo>
                  <a:lnTo>
                    <a:pt x="1446659" y="1376882"/>
                  </a:lnTo>
                  <a:lnTo>
                    <a:pt x="1446455" y="1380053"/>
                  </a:lnTo>
                  <a:lnTo>
                    <a:pt x="1699552" y="1611887"/>
                  </a:lnTo>
                  <a:cubicBezTo>
                    <a:pt x="1635404" y="1690619"/>
                    <a:pt x="1542531" y="1740316"/>
                    <a:pt x="1438617" y="1742134"/>
                  </a:cubicBezTo>
                  <a:cubicBezTo>
                    <a:pt x="1238165" y="1745642"/>
                    <a:pt x="1072537" y="1569664"/>
                    <a:pt x="1068677" y="1349075"/>
                  </a:cubicBezTo>
                  <a:cubicBezTo>
                    <a:pt x="1065113" y="1145421"/>
                    <a:pt x="1200678" y="974941"/>
                    <a:pt x="1379551" y="949114"/>
                  </a:cubicBezTo>
                  <a:close/>
                  <a:moveTo>
                    <a:pt x="2446737" y="687457"/>
                  </a:moveTo>
                  <a:lnTo>
                    <a:pt x="903247" y="643293"/>
                  </a:lnTo>
                  <a:lnTo>
                    <a:pt x="906180" y="700861"/>
                  </a:lnTo>
                  <a:lnTo>
                    <a:pt x="2449573" y="744909"/>
                  </a:lnTo>
                  <a:close/>
                  <a:moveTo>
                    <a:pt x="2441085" y="573022"/>
                  </a:moveTo>
                  <a:lnTo>
                    <a:pt x="897418" y="528853"/>
                  </a:lnTo>
                  <a:lnTo>
                    <a:pt x="900350" y="586422"/>
                  </a:lnTo>
                  <a:lnTo>
                    <a:pt x="2443923" y="630476"/>
                  </a:lnTo>
                  <a:close/>
                  <a:moveTo>
                    <a:pt x="2496211" y="489777"/>
                  </a:moveTo>
                  <a:lnTo>
                    <a:pt x="2510220" y="813569"/>
                  </a:lnTo>
                  <a:lnTo>
                    <a:pt x="909594" y="784077"/>
                  </a:lnTo>
                  <a:lnTo>
                    <a:pt x="964396" y="1804001"/>
                  </a:lnTo>
                  <a:lnTo>
                    <a:pt x="524733" y="1842893"/>
                  </a:lnTo>
                  <a:lnTo>
                    <a:pt x="459271" y="410673"/>
                  </a:lnTo>
                  <a:close/>
                  <a:moveTo>
                    <a:pt x="2629588" y="282400"/>
                  </a:moveTo>
                  <a:lnTo>
                    <a:pt x="310251" y="153390"/>
                  </a:lnTo>
                  <a:lnTo>
                    <a:pt x="409854" y="2139731"/>
                  </a:lnTo>
                  <a:lnTo>
                    <a:pt x="2701663" y="2005119"/>
                  </a:lnTo>
                  <a:close/>
                  <a:moveTo>
                    <a:pt x="28715" y="0"/>
                  </a:moveTo>
                  <a:lnTo>
                    <a:pt x="2728199" y="174227"/>
                  </a:lnTo>
                  <a:lnTo>
                    <a:pt x="2827740" y="2181245"/>
                  </a:lnTo>
                  <a:lnTo>
                    <a:pt x="218271" y="2386985"/>
                  </a:lnTo>
                  <a:lnTo>
                    <a:pt x="119907" y="2373001"/>
                  </a:lnTo>
                  <a:lnTo>
                    <a:pt x="13" y="89778"/>
                  </a:lnTo>
                  <a:cubicBezTo>
                    <a:pt x="-722" y="61732"/>
                    <a:pt x="29450" y="28046"/>
                    <a:pt x="28715"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1" name="Group 50"/>
            <p:cNvGrpSpPr/>
            <p:nvPr/>
          </p:nvGrpSpPr>
          <p:grpSpPr>
            <a:xfrm>
              <a:off x="3003012" y="5833671"/>
              <a:ext cx="661288" cy="1004082"/>
              <a:chOff x="11349619" y="142958"/>
              <a:chExt cx="661288" cy="1004082"/>
            </a:xfrm>
            <a:grpFill/>
          </p:grpSpPr>
          <p:sp>
            <p:nvSpPr>
              <p:cNvPr id="52" name="Freeform 259"/>
              <p:cNvSpPr/>
              <p:nvPr/>
            </p:nvSpPr>
            <p:spPr>
              <a:xfrm>
                <a:off x="11349619" y="142958"/>
                <a:ext cx="661288" cy="1004082"/>
              </a:xfrm>
              <a:custGeom>
                <a:avLst/>
                <a:gdLst>
                  <a:gd name="connsiteX0" fmla="*/ 251436 w 661288"/>
                  <a:gd name="connsiteY0" fmla="*/ 541071 h 1004082"/>
                  <a:gd name="connsiteX1" fmla="*/ 408324 w 661288"/>
                  <a:gd name="connsiteY1" fmla="*/ 541071 h 1004082"/>
                  <a:gd name="connsiteX2" fmla="*/ 659345 w 661288"/>
                  <a:gd name="connsiteY2" fmla="*/ 792092 h 1004082"/>
                  <a:gd name="connsiteX3" fmla="*/ 659345 w 661288"/>
                  <a:gd name="connsiteY3" fmla="*/ 940584 h 1004082"/>
                  <a:gd name="connsiteX4" fmla="*/ 661288 w 661288"/>
                  <a:gd name="connsiteY4" fmla="*/ 941079 h 1004082"/>
                  <a:gd name="connsiteX5" fmla="*/ 661213 w 661288"/>
                  <a:gd name="connsiteY5" fmla="*/ 941447 h 1004082"/>
                  <a:gd name="connsiteX6" fmla="*/ 659345 w 661288"/>
                  <a:gd name="connsiteY6" fmla="*/ 940920 h 1004082"/>
                  <a:gd name="connsiteX7" fmla="*/ 659345 w 661288"/>
                  <a:gd name="connsiteY7" fmla="*/ 950709 h 1004082"/>
                  <a:gd name="connsiteX8" fmla="*/ 656475 w 661288"/>
                  <a:gd name="connsiteY8" fmla="*/ 964936 h 1004082"/>
                  <a:gd name="connsiteX9" fmla="*/ 597460 w 661288"/>
                  <a:gd name="connsiteY9" fmla="*/ 1004082 h 1004082"/>
                  <a:gd name="connsiteX10" fmla="*/ 64049 w 661288"/>
                  <a:gd name="connsiteY10" fmla="*/ 1004082 h 1004082"/>
                  <a:gd name="connsiteX11" fmla="*/ 5033 w 661288"/>
                  <a:gd name="connsiteY11" fmla="*/ 964936 h 1004082"/>
                  <a:gd name="connsiteX12" fmla="*/ 415 w 661288"/>
                  <a:gd name="connsiteY12" fmla="*/ 942044 h 1004082"/>
                  <a:gd name="connsiteX13" fmla="*/ 415 w 661288"/>
                  <a:gd name="connsiteY13" fmla="*/ 936867 h 1004082"/>
                  <a:gd name="connsiteX14" fmla="*/ 0 w 661288"/>
                  <a:gd name="connsiteY14" fmla="*/ 936969 h 1004082"/>
                  <a:gd name="connsiteX15" fmla="*/ 0 w 661288"/>
                  <a:gd name="connsiteY15" fmla="*/ 936720 h 1004082"/>
                  <a:gd name="connsiteX16" fmla="*/ 415 w 661288"/>
                  <a:gd name="connsiteY16" fmla="*/ 936624 h 1004082"/>
                  <a:gd name="connsiteX17" fmla="*/ 415 w 661288"/>
                  <a:gd name="connsiteY17" fmla="*/ 792092 h 1004082"/>
                  <a:gd name="connsiteX18" fmla="*/ 251436 w 661288"/>
                  <a:gd name="connsiteY18" fmla="*/ 541071 h 1004082"/>
                  <a:gd name="connsiteX19" fmla="*/ 329882 w 661288"/>
                  <a:gd name="connsiteY19" fmla="*/ 0 h 1004082"/>
                  <a:gd name="connsiteX20" fmla="*/ 576921 w 661288"/>
                  <a:gd name="connsiteY20" fmla="*/ 247039 h 1004082"/>
                  <a:gd name="connsiteX21" fmla="*/ 329882 w 661288"/>
                  <a:gd name="connsiteY21" fmla="*/ 494078 h 1004082"/>
                  <a:gd name="connsiteX22" fmla="*/ 82843 w 661288"/>
                  <a:gd name="connsiteY22" fmla="*/ 247039 h 1004082"/>
                  <a:gd name="connsiteX23" fmla="*/ 329882 w 661288"/>
                  <a:gd name="connsiteY23" fmla="*/ 0 h 1004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61288" h="1004082">
                    <a:moveTo>
                      <a:pt x="251436" y="541071"/>
                    </a:moveTo>
                    <a:lnTo>
                      <a:pt x="408324" y="541071"/>
                    </a:lnTo>
                    <a:cubicBezTo>
                      <a:pt x="546959" y="541071"/>
                      <a:pt x="659345" y="653457"/>
                      <a:pt x="659345" y="792092"/>
                    </a:cubicBezTo>
                    <a:lnTo>
                      <a:pt x="659345" y="940584"/>
                    </a:lnTo>
                    <a:lnTo>
                      <a:pt x="661288" y="941079"/>
                    </a:lnTo>
                    <a:lnTo>
                      <a:pt x="661213" y="941447"/>
                    </a:lnTo>
                    <a:lnTo>
                      <a:pt x="659345" y="940920"/>
                    </a:lnTo>
                    <a:lnTo>
                      <a:pt x="659345" y="950709"/>
                    </a:lnTo>
                    <a:lnTo>
                      <a:pt x="656475" y="964936"/>
                    </a:lnTo>
                    <a:cubicBezTo>
                      <a:pt x="646752" y="987941"/>
                      <a:pt x="623990" y="1004082"/>
                      <a:pt x="597460" y="1004082"/>
                    </a:cubicBezTo>
                    <a:lnTo>
                      <a:pt x="64049" y="1004082"/>
                    </a:lnTo>
                    <a:cubicBezTo>
                      <a:pt x="37519" y="1004082"/>
                      <a:pt x="14756" y="987941"/>
                      <a:pt x="5033" y="964936"/>
                    </a:cubicBezTo>
                    <a:lnTo>
                      <a:pt x="415" y="942044"/>
                    </a:lnTo>
                    <a:lnTo>
                      <a:pt x="415" y="936867"/>
                    </a:lnTo>
                    <a:lnTo>
                      <a:pt x="0" y="936969"/>
                    </a:lnTo>
                    <a:lnTo>
                      <a:pt x="0" y="936720"/>
                    </a:lnTo>
                    <a:lnTo>
                      <a:pt x="415" y="936624"/>
                    </a:lnTo>
                    <a:lnTo>
                      <a:pt x="415" y="792092"/>
                    </a:lnTo>
                    <a:cubicBezTo>
                      <a:pt x="415" y="653457"/>
                      <a:pt x="112801" y="541071"/>
                      <a:pt x="251436" y="541071"/>
                    </a:cubicBezTo>
                    <a:close/>
                    <a:moveTo>
                      <a:pt x="329882" y="0"/>
                    </a:moveTo>
                    <a:cubicBezTo>
                      <a:pt x="466318" y="0"/>
                      <a:pt x="576921" y="110603"/>
                      <a:pt x="576921" y="247039"/>
                    </a:cubicBezTo>
                    <a:cubicBezTo>
                      <a:pt x="576921" y="383475"/>
                      <a:pt x="466318" y="494078"/>
                      <a:pt x="329882" y="494078"/>
                    </a:cubicBezTo>
                    <a:cubicBezTo>
                      <a:pt x="193446" y="494078"/>
                      <a:pt x="82843" y="383475"/>
                      <a:pt x="82843" y="247039"/>
                    </a:cubicBezTo>
                    <a:cubicBezTo>
                      <a:pt x="82843" y="110603"/>
                      <a:pt x="193446" y="0"/>
                      <a:pt x="32988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350"/>
                <a:endParaRPr lang="en-US" sz="1765">
                  <a:solidFill>
                    <a:srgbClr val="FFFFFF"/>
                  </a:solidFill>
                  <a:latin typeface="Segoe UI Semilight"/>
                </a:endParaRPr>
              </a:p>
            </p:txBody>
          </p:sp>
          <p:sp>
            <p:nvSpPr>
              <p:cNvPr id="53" name="Freeform 254"/>
              <p:cNvSpPr/>
              <p:nvPr/>
            </p:nvSpPr>
            <p:spPr bwMode="auto">
              <a:xfrm>
                <a:off x="11590599" y="461963"/>
                <a:ext cx="206114" cy="66217"/>
              </a:xfrm>
              <a:custGeom>
                <a:avLst/>
                <a:gdLst>
                  <a:gd name="connsiteX0" fmla="*/ 133248 w 266496"/>
                  <a:gd name="connsiteY0" fmla="*/ 0 h 66217"/>
                  <a:gd name="connsiteX1" fmla="*/ 264284 w 266496"/>
                  <a:gd name="connsiteY1" fmla="*/ 58802 h 66217"/>
                  <a:gd name="connsiteX2" fmla="*/ 266496 w 266496"/>
                  <a:gd name="connsiteY2" fmla="*/ 66217 h 66217"/>
                  <a:gd name="connsiteX3" fmla="*/ 243122 w 266496"/>
                  <a:gd name="connsiteY3" fmla="*/ 58180 h 66217"/>
                  <a:gd name="connsiteX4" fmla="*/ 212760 w 266496"/>
                  <a:gd name="connsiteY4" fmla="*/ 33219 h 66217"/>
                  <a:gd name="connsiteX5" fmla="*/ 133248 w 266496"/>
                  <a:gd name="connsiteY5" fmla="*/ 16776 h 66217"/>
                  <a:gd name="connsiteX6" fmla="*/ 53736 w 266496"/>
                  <a:gd name="connsiteY6" fmla="*/ 33219 h 66217"/>
                  <a:gd name="connsiteX7" fmla="*/ 23374 w 266496"/>
                  <a:gd name="connsiteY7" fmla="*/ 58180 h 66217"/>
                  <a:gd name="connsiteX8" fmla="*/ 0 w 266496"/>
                  <a:gd name="connsiteY8" fmla="*/ 66217 h 66217"/>
                  <a:gd name="connsiteX9" fmla="*/ 2212 w 266496"/>
                  <a:gd name="connsiteY9" fmla="*/ 58802 h 66217"/>
                  <a:gd name="connsiteX10" fmla="*/ 133248 w 266496"/>
                  <a:gd name="connsiteY10" fmla="*/ 0 h 6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496" h="66217">
                    <a:moveTo>
                      <a:pt x="133248" y="0"/>
                    </a:moveTo>
                    <a:cubicBezTo>
                      <a:pt x="192155" y="0"/>
                      <a:pt x="242695" y="24247"/>
                      <a:pt x="264284" y="58802"/>
                    </a:cubicBezTo>
                    <a:lnTo>
                      <a:pt x="266496" y="66217"/>
                    </a:lnTo>
                    <a:lnTo>
                      <a:pt x="243122" y="58180"/>
                    </a:lnTo>
                    <a:lnTo>
                      <a:pt x="212760" y="33219"/>
                    </a:lnTo>
                    <a:cubicBezTo>
                      <a:pt x="190063" y="22838"/>
                      <a:pt x="162701" y="16776"/>
                      <a:pt x="133248" y="16776"/>
                    </a:cubicBezTo>
                    <a:cubicBezTo>
                      <a:pt x="103795" y="16776"/>
                      <a:pt x="76433" y="22838"/>
                      <a:pt x="53736" y="33219"/>
                    </a:cubicBezTo>
                    <a:lnTo>
                      <a:pt x="23374" y="58180"/>
                    </a:lnTo>
                    <a:lnTo>
                      <a:pt x="0" y="66217"/>
                    </a:lnTo>
                    <a:lnTo>
                      <a:pt x="2212" y="58802"/>
                    </a:lnTo>
                    <a:cubicBezTo>
                      <a:pt x="23801" y="24247"/>
                      <a:pt x="74342" y="0"/>
                      <a:pt x="13324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nvGrpSpPr>
              <p:cNvPr id="54" name="Group 53"/>
              <p:cNvGrpSpPr/>
              <p:nvPr/>
            </p:nvGrpSpPr>
            <p:grpSpPr>
              <a:xfrm>
                <a:off x="11483389" y="309294"/>
                <a:ext cx="154038" cy="79522"/>
                <a:chOff x="10813256" y="125015"/>
                <a:chExt cx="806725" cy="416470"/>
              </a:xfrm>
              <a:grpFill/>
            </p:grpSpPr>
            <p:sp>
              <p:nvSpPr>
                <p:cNvPr id="58" name="Freeform 24"/>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9" name="Freeform 248"/>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55" name="Group 54"/>
              <p:cNvGrpSpPr/>
              <p:nvPr/>
            </p:nvGrpSpPr>
            <p:grpSpPr>
              <a:xfrm flipH="1">
                <a:off x="11693656" y="309294"/>
                <a:ext cx="154038" cy="79522"/>
                <a:chOff x="10813256" y="125015"/>
                <a:chExt cx="806725" cy="416470"/>
              </a:xfrm>
              <a:grpFill/>
            </p:grpSpPr>
            <p:sp>
              <p:nvSpPr>
                <p:cNvPr id="56" name="Freeform 251"/>
                <p:cNvSpPr/>
                <p:nvPr/>
              </p:nvSpPr>
              <p:spPr bwMode="auto">
                <a:xfrm>
                  <a:off x="10813256" y="125015"/>
                  <a:ext cx="806725" cy="416470"/>
                </a:xfrm>
                <a:custGeom>
                  <a:avLst/>
                  <a:gdLst>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54869 w 966788"/>
                    <a:gd name="connsiteY4" fmla="*/ 90487 h 414337"/>
                    <a:gd name="connsiteX5" fmla="*/ 966788 w 966788"/>
                    <a:gd name="connsiteY5" fmla="*/ 100012 h 414337"/>
                    <a:gd name="connsiteX6" fmla="*/ 866775 w 966788"/>
                    <a:gd name="connsiteY6" fmla="*/ 0 h 414337"/>
                    <a:gd name="connsiteX0" fmla="*/ 866775 w 966788"/>
                    <a:gd name="connsiteY0" fmla="*/ 0 h 414337"/>
                    <a:gd name="connsiteX1" fmla="*/ 421481 w 966788"/>
                    <a:gd name="connsiteY1" fmla="*/ 354806 h 414337"/>
                    <a:gd name="connsiteX2" fmla="*/ 0 w 966788"/>
                    <a:gd name="connsiteY2" fmla="*/ 357187 h 414337"/>
                    <a:gd name="connsiteX3" fmla="*/ 542925 w 966788"/>
                    <a:gd name="connsiteY3" fmla="*/ 414337 h 414337"/>
                    <a:gd name="connsiteX4" fmla="*/ 866775 w 966788"/>
                    <a:gd name="connsiteY4" fmla="*/ 121444 h 414337"/>
                    <a:gd name="connsiteX5" fmla="*/ 966788 w 966788"/>
                    <a:gd name="connsiteY5" fmla="*/ 100012 h 414337"/>
                    <a:gd name="connsiteX6" fmla="*/ 866775 w 966788"/>
                    <a:gd name="connsiteY6" fmla="*/ 0 h 414337"/>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866775 w 966788"/>
                    <a:gd name="connsiteY0" fmla="*/ 0 h 385762"/>
                    <a:gd name="connsiteX1" fmla="*/ 421481 w 966788"/>
                    <a:gd name="connsiteY1" fmla="*/ 354806 h 385762"/>
                    <a:gd name="connsiteX2" fmla="*/ 0 w 966788"/>
                    <a:gd name="connsiteY2" fmla="*/ 357187 h 385762"/>
                    <a:gd name="connsiteX3" fmla="*/ 521494 w 966788"/>
                    <a:gd name="connsiteY3" fmla="*/ 385762 h 385762"/>
                    <a:gd name="connsiteX4" fmla="*/ 866775 w 966788"/>
                    <a:gd name="connsiteY4" fmla="*/ 121444 h 385762"/>
                    <a:gd name="connsiteX5" fmla="*/ 966788 w 966788"/>
                    <a:gd name="connsiteY5" fmla="*/ 100012 h 385762"/>
                    <a:gd name="connsiteX6" fmla="*/ 866775 w 966788"/>
                    <a:gd name="connsiteY6" fmla="*/ 0 h 385762"/>
                    <a:gd name="connsiteX0" fmla="*/ 647233 w 747246"/>
                    <a:gd name="connsiteY0" fmla="*/ 0 h 385762"/>
                    <a:gd name="connsiteX1" fmla="*/ 201939 w 747246"/>
                    <a:gd name="connsiteY1" fmla="*/ 354806 h 385762"/>
                    <a:gd name="connsiteX2" fmla="*/ 0 w 747246"/>
                    <a:gd name="connsiteY2" fmla="*/ 357186 h 385762"/>
                    <a:gd name="connsiteX3" fmla="*/ 301952 w 747246"/>
                    <a:gd name="connsiteY3" fmla="*/ 385762 h 385762"/>
                    <a:gd name="connsiteX4" fmla="*/ 647233 w 747246"/>
                    <a:gd name="connsiteY4" fmla="*/ 121444 h 385762"/>
                    <a:gd name="connsiteX5" fmla="*/ 747246 w 747246"/>
                    <a:gd name="connsiteY5" fmla="*/ 100012 h 385762"/>
                    <a:gd name="connsiteX6" fmla="*/ 647233 w 747246"/>
                    <a:gd name="connsiteY6" fmla="*/ 0 h 385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7246" h="385762">
                      <a:moveTo>
                        <a:pt x="647233" y="0"/>
                      </a:moveTo>
                      <a:cubicBezTo>
                        <a:pt x="498802" y="118269"/>
                        <a:pt x="364658" y="360362"/>
                        <a:pt x="201939" y="354806"/>
                      </a:cubicBezTo>
                      <a:lnTo>
                        <a:pt x="0" y="357186"/>
                      </a:lnTo>
                      <a:lnTo>
                        <a:pt x="301952" y="385762"/>
                      </a:lnTo>
                      <a:cubicBezTo>
                        <a:pt x="422601" y="351631"/>
                        <a:pt x="593259" y="119857"/>
                        <a:pt x="647233" y="121444"/>
                      </a:cubicBezTo>
                      <a:cubicBezTo>
                        <a:pt x="701207" y="160338"/>
                        <a:pt x="743278" y="130174"/>
                        <a:pt x="747246" y="100012"/>
                      </a:cubicBezTo>
                      <a:cubicBezTo>
                        <a:pt x="713908" y="66675"/>
                        <a:pt x="730578" y="2381"/>
                        <a:pt x="64723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57" name="Freeform 252"/>
                <p:cNvSpPr/>
                <p:nvPr/>
              </p:nvSpPr>
              <p:spPr bwMode="auto">
                <a:xfrm rot="4608473">
                  <a:off x="11291391" y="303356"/>
                  <a:ext cx="149338" cy="293033"/>
                </a:xfrm>
                <a:custGeom>
                  <a:avLst/>
                  <a:gdLst>
                    <a:gd name="connsiteX0" fmla="*/ 0 w 149338"/>
                    <a:gd name="connsiteY0" fmla="*/ 0 h 293033"/>
                    <a:gd name="connsiteX1" fmla="*/ 32692 w 149338"/>
                    <a:gd name="connsiteY1" fmla="*/ 5744 h 293033"/>
                    <a:gd name="connsiteX2" fmla="*/ 149338 w 149338"/>
                    <a:gd name="connsiteY2" fmla="*/ 158875 h 293033"/>
                    <a:gd name="connsiteX3" fmla="*/ 79837 w 149338"/>
                    <a:gd name="connsiteY3" fmla="*/ 287117 h 293033"/>
                    <a:gd name="connsiteX4" fmla="*/ 68631 w 149338"/>
                    <a:gd name="connsiteY4" fmla="*/ 293033 h 293033"/>
                    <a:gd name="connsiteX5" fmla="*/ 57788 w 149338"/>
                    <a:gd name="connsiteY5" fmla="*/ 281083 h 293033"/>
                    <a:gd name="connsiteX6" fmla="*/ 98676 w 149338"/>
                    <a:gd name="connsiteY6" fmla="*/ 225910 h 293033"/>
                    <a:gd name="connsiteX7" fmla="*/ 113685 w 149338"/>
                    <a:gd name="connsiteY7" fmla="*/ 158279 h 293033"/>
                    <a:gd name="connsiteX8" fmla="*/ 57746 w 149338"/>
                    <a:gd name="connsiteY8" fmla="*/ 35419 h 293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338" h="293033">
                      <a:moveTo>
                        <a:pt x="0" y="0"/>
                      </a:moveTo>
                      <a:lnTo>
                        <a:pt x="32692" y="5744"/>
                      </a:lnTo>
                      <a:cubicBezTo>
                        <a:pt x="101241" y="30972"/>
                        <a:pt x="149338" y="90036"/>
                        <a:pt x="149338" y="158875"/>
                      </a:cubicBezTo>
                      <a:cubicBezTo>
                        <a:pt x="149338" y="210505"/>
                        <a:pt x="122283" y="256634"/>
                        <a:pt x="79837" y="287117"/>
                      </a:cubicBezTo>
                      <a:lnTo>
                        <a:pt x="68631" y="293033"/>
                      </a:lnTo>
                      <a:lnTo>
                        <a:pt x="57788" y="281083"/>
                      </a:lnTo>
                      <a:lnTo>
                        <a:pt x="98676" y="225910"/>
                      </a:lnTo>
                      <a:cubicBezTo>
                        <a:pt x="108340" y="205123"/>
                        <a:pt x="113685" y="182269"/>
                        <a:pt x="113685" y="158279"/>
                      </a:cubicBezTo>
                      <a:cubicBezTo>
                        <a:pt x="113683" y="110299"/>
                        <a:pt x="92307" y="66861"/>
                        <a:pt x="57746" y="3541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89642" tIns="44821" rIns="44821" bIns="89642"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896091" fontAlgn="base">
                    <a:spcBef>
                      <a:spcPct val="0"/>
                    </a:spcBef>
                    <a:spcAft>
                      <a:spcPct val="0"/>
                    </a:spcAft>
                  </a:pPr>
                  <a:endParaRPr lang="en-US" sz="1765" spc="-49" dirty="0" err="1">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grpSp>
      <p:grpSp>
        <p:nvGrpSpPr>
          <p:cNvPr id="60" name="Group 59"/>
          <p:cNvGrpSpPr/>
          <p:nvPr/>
        </p:nvGrpSpPr>
        <p:grpSpPr>
          <a:xfrm>
            <a:off x="7321550" y="2585951"/>
            <a:ext cx="410116" cy="432362"/>
            <a:chOff x="9537744" y="2962744"/>
            <a:chExt cx="1106662" cy="1166689"/>
          </a:xfrm>
          <a:solidFill>
            <a:schemeClr val="tx2"/>
          </a:solidFill>
        </p:grpSpPr>
        <p:sp>
          <p:nvSpPr>
            <p:cNvPr id="61" name="Rectangle 26"/>
            <p:cNvSpPr/>
            <p:nvPr/>
          </p:nvSpPr>
          <p:spPr bwMode="auto">
            <a:xfrm flipH="1">
              <a:off x="9537744" y="3554216"/>
              <a:ext cx="725460" cy="563418"/>
            </a:xfrm>
            <a:custGeom>
              <a:avLst/>
              <a:gdLst/>
              <a:ahLst/>
              <a:cxnLst/>
              <a:rect l="l" t="t" r="r" b="b"/>
              <a:pathLst>
                <a:path w="1337039" h="823024">
                  <a:moveTo>
                    <a:pt x="1137527" y="122896"/>
                  </a:moveTo>
                  <a:lnTo>
                    <a:pt x="1254607" y="122896"/>
                  </a:lnTo>
                  <a:lnTo>
                    <a:pt x="1254607" y="758462"/>
                  </a:lnTo>
                  <a:lnTo>
                    <a:pt x="1254607" y="823024"/>
                  </a:lnTo>
                  <a:lnTo>
                    <a:pt x="1137527" y="823024"/>
                  </a:lnTo>
                  <a:close/>
                  <a:moveTo>
                    <a:pt x="213602" y="122896"/>
                  </a:moveTo>
                  <a:lnTo>
                    <a:pt x="1119239" y="122896"/>
                  </a:lnTo>
                  <a:lnTo>
                    <a:pt x="1119239" y="758462"/>
                  </a:lnTo>
                  <a:lnTo>
                    <a:pt x="213602" y="758462"/>
                  </a:lnTo>
                  <a:close/>
                  <a:moveTo>
                    <a:pt x="82433" y="122896"/>
                  </a:moveTo>
                  <a:lnTo>
                    <a:pt x="195314" y="122896"/>
                  </a:lnTo>
                  <a:lnTo>
                    <a:pt x="195314" y="823024"/>
                  </a:lnTo>
                  <a:lnTo>
                    <a:pt x="82433" y="823024"/>
                  </a:lnTo>
                  <a:lnTo>
                    <a:pt x="82433" y="758462"/>
                  </a:lnTo>
                  <a:close/>
                  <a:moveTo>
                    <a:pt x="0" y="0"/>
                  </a:moveTo>
                  <a:lnTo>
                    <a:pt x="1337039" y="0"/>
                  </a:lnTo>
                  <a:lnTo>
                    <a:pt x="1337039" y="104608"/>
                  </a:lnTo>
                  <a:lnTo>
                    <a:pt x="0" y="10460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sp>
          <p:nvSpPr>
            <p:cNvPr id="62" name="Oval 13"/>
            <p:cNvSpPr/>
            <p:nvPr/>
          </p:nvSpPr>
          <p:spPr bwMode="auto">
            <a:xfrm flipH="1">
              <a:off x="10236302" y="3407820"/>
              <a:ext cx="408104" cy="721613"/>
            </a:xfrm>
            <a:custGeom>
              <a:avLst/>
              <a:gdLst>
                <a:gd name="connsiteX0" fmla="*/ 59134 w 674291"/>
                <a:gd name="connsiteY0" fmla="*/ 28 h 1192290"/>
                <a:gd name="connsiteX1" fmla="*/ 0 w 674291"/>
                <a:gd name="connsiteY1" fmla="*/ 36144 h 1192290"/>
                <a:gd name="connsiteX2" fmla="*/ 79375 w 674291"/>
                <a:gd name="connsiteY2" fmla="*/ 718769 h 1192290"/>
                <a:gd name="connsiteX3" fmla="*/ 149225 w 674291"/>
                <a:gd name="connsiteY3" fmla="*/ 798144 h 1192290"/>
                <a:gd name="connsiteX4" fmla="*/ 319571 w 674291"/>
                <a:gd name="connsiteY4" fmla="*/ 796969 h 1192290"/>
                <a:gd name="connsiteX5" fmla="*/ 371474 w 674291"/>
                <a:gd name="connsiteY5" fmla="*/ 867994 h 1192290"/>
                <a:gd name="connsiteX6" fmla="*/ 374649 w 674291"/>
                <a:gd name="connsiteY6" fmla="*/ 925144 h 1192290"/>
                <a:gd name="connsiteX7" fmla="*/ 215899 w 674291"/>
                <a:gd name="connsiteY7" fmla="*/ 975944 h 1192290"/>
                <a:gd name="connsiteX8" fmla="*/ 203199 w 674291"/>
                <a:gd name="connsiteY8" fmla="*/ 1020394 h 1192290"/>
                <a:gd name="connsiteX9" fmla="*/ 184149 w 674291"/>
                <a:gd name="connsiteY9" fmla="*/ 1039444 h 1192290"/>
                <a:gd name="connsiteX10" fmla="*/ 157162 w 674291"/>
                <a:gd name="connsiteY10" fmla="*/ 1038650 h 1192290"/>
                <a:gd name="connsiteX11" fmla="*/ 98424 w 674291"/>
                <a:gd name="connsiteY11" fmla="*/ 1131519 h 1192290"/>
                <a:gd name="connsiteX12" fmla="*/ 219074 w 674291"/>
                <a:gd name="connsiteY12" fmla="*/ 1179144 h 1192290"/>
                <a:gd name="connsiteX13" fmla="*/ 222249 w 674291"/>
                <a:gd name="connsiteY13" fmla="*/ 1058494 h 1192290"/>
                <a:gd name="connsiteX14" fmla="*/ 247649 w 674291"/>
                <a:gd name="connsiteY14" fmla="*/ 1026744 h 1192290"/>
                <a:gd name="connsiteX15" fmla="*/ 371474 w 674291"/>
                <a:gd name="connsiteY15" fmla="*/ 972769 h 1192290"/>
                <a:gd name="connsiteX16" fmla="*/ 380999 w 674291"/>
                <a:gd name="connsiteY16" fmla="*/ 1020394 h 1192290"/>
                <a:gd name="connsiteX17" fmla="*/ 339724 w 674291"/>
                <a:gd name="connsiteY17" fmla="*/ 1039444 h 1192290"/>
                <a:gd name="connsiteX18" fmla="*/ 352424 w 674291"/>
                <a:gd name="connsiteY18" fmla="*/ 1175969 h 1192290"/>
                <a:gd name="connsiteX19" fmla="*/ 457199 w 674291"/>
                <a:gd name="connsiteY19" fmla="*/ 1169619 h 1192290"/>
                <a:gd name="connsiteX20" fmla="*/ 457199 w 674291"/>
                <a:gd name="connsiteY20" fmla="*/ 1068019 h 1192290"/>
                <a:gd name="connsiteX21" fmla="*/ 419099 w 674291"/>
                <a:gd name="connsiteY21" fmla="*/ 998169 h 1192290"/>
                <a:gd name="connsiteX22" fmla="*/ 434974 w 674291"/>
                <a:gd name="connsiteY22" fmla="*/ 972769 h 1192290"/>
                <a:gd name="connsiteX23" fmla="*/ 552449 w 674291"/>
                <a:gd name="connsiteY23" fmla="*/ 1036269 h 1192290"/>
                <a:gd name="connsiteX24" fmla="*/ 550886 w 674291"/>
                <a:gd name="connsiteY24" fmla="*/ 1081598 h 1192290"/>
                <a:gd name="connsiteX25" fmla="*/ 544909 w 674291"/>
                <a:gd name="connsiteY25" fmla="*/ 1108103 h 1192290"/>
                <a:gd name="connsiteX26" fmla="*/ 609600 w 674291"/>
                <a:gd name="connsiteY26" fmla="*/ 1172794 h 1192290"/>
                <a:gd name="connsiteX27" fmla="*/ 674291 w 674291"/>
                <a:gd name="connsiteY27" fmla="*/ 1108103 h 1192290"/>
                <a:gd name="connsiteX28" fmla="*/ 609600 w 674291"/>
                <a:gd name="connsiteY28" fmla="*/ 1043412 h 1192290"/>
                <a:gd name="connsiteX29" fmla="*/ 599600 w 674291"/>
                <a:gd name="connsiteY29" fmla="*/ 1045431 h 1192290"/>
                <a:gd name="connsiteX30" fmla="*/ 600074 w 674291"/>
                <a:gd name="connsiteY30" fmla="*/ 1033094 h 1192290"/>
                <a:gd name="connsiteX31" fmla="*/ 412749 w 674291"/>
                <a:gd name="connsiteY31" fmla="*/ 931494 h 1192290"/>
                <a:gd name="connsiteX32" fmla="*/ 412749 w 674291"/>
                <a:gd name="connsiteY32" fmla="*/ 877519 h 1192290"/>
                <a:gd name="connsiteX33" fmla="*/ 476891 w 674291"/>
                <a:gd name="connsiteY33" fmla="*/ 795884 h 1192290"/>
                <a:gd name="connsiteX34" fmla="*/ 609600 w 674291"/>
                <a:gd name="connsiteY34" fmla="*/ 794969 h 1192290"/>
                <a:gd name="connsiteX35" fmla="*/ 600075 w 674291"/>
                <a:gd name="connsiteY35" fmla="*/ 680669 h 1192290"/>
                <a:gd name="connsiteX36" fmla="*/ 203200 w 674291"/>
                <a:gd name="connsiteY36" fmla="*/ 674319 h 1192290"/>
                <a:gd name="connsiteX37" fmla="*/ 120650 w 674291"/>
                <a:gd name="connsiteY37" fmla="*/ 32969 h 1192290"/>
                <a:gd name="connsiteX38" fmla="*/ 59134 w 674291"/>
                <a:gd name="connsiteY38" fmla="*/ 28 h 1192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674291" h="1192290">
                  <a:moveTo>
                    <a:pt x="59134" y="28"/>
                  </a:moveTo>
                  <a:cubicBezTo>
                    <a:pt x="37835" y="-633"/>
                    <a:pt x="16933" y="10215"/>
                    <a:pt x="0" y="36144"/>
                  </a:cubicBezTo>
                  <a:lnTo>
                    <a:pt x="79375" y="718769"/>
                  </a:lnTo>
                  <a:cubicBezTo>
                    <a:pt x="80433" y="761102"/>
                    <a:pt x="97367" y="784386"/>
                    <a:pt x="149225" y="798144"/>
                  </a:cubicBezTo>
                  <a:lnTo>
                    <a:pt x="319571" y="796969"/>
                  </a:lnTo>
                  <a:lnTo>
                    <a:pt x="371474" y="867994"/>
                  </a:lnTo>
                  <a:lnTo>
                    <a:pt x="374649" y="925144"/>
                  </a:lnTo>
                  <a:cubicBezTo>
                    <a:pt x="309826" y="920646"/>
                    <a:pt x="259291" y="932817"/>
                    <a:pt x="215899" y="975944"/>
                  </a:cubicBezTo>
                  <a:lnTo>
                    <a:pt x="203199" y="1020394"/>
                  </a:lnTo>
                  <a:lnTo>
                    <a:pt x="184149" y="1039444"/>
                  </a:lnTo>
                  <a:cubicBezTo>
                    <a:pt x="176741" y="1035211"/>
                    <a:pt x="164570" y="1042883"/>
                    <a:pt x="157162" y="1038650"/>
                  </a:cubicBezTo>
                  <a:cubicBezTo>
                    <a:pt x="109801" y="1064050"/>
                    <a:pt x="95779" y="1094213"/>
                    <a:pt x="98424" y="1131519"/>
                  </a:cubicBezTo>
                  <a:cubicBezTo>
                    <a:pt x="133878" y="1180731"/>
                    <a:pt x="171713" y="1184700"/>
                    <a:pt x="219074" y="1179144"/>
                  </a:cubicBezTo>
                  <a:cubicBezTo>
                    <a:pt x="272519" y="1127020"/>
                    <a:pt x="233097" y="1077280"/>
                    <a:pt x="222249" y="1058494"/>
                  </a:cubicBezTo>
                  <a:lnTo>
                    <a:pt x="247649" y="1026744"/>
                  </a:lnTo>
                  <a:cubicBezTo>
                    <a:pt x="260349" y="987321"/>
                    <a:pt x="313531" y="969330"/>
                    <a:pt x="371474" y="972769"/>
                  </a:cubicBezTo>
                  <a:lnTo>
                    <a:pt x="380999" y="1020394"/>
                  </a:lnTo>
                  <a:lnTo>
                    <a:pt x="339724" y="1039444"/>
                  </a:lnTo>
                  <a:cubicBezTo>
                    <a:pt x="322526" y="1099239"/>
                    <a:pt x="326760" y="1142367"/>
                    <a:pt x="352424" y="1175969"/>
                  </a:cubicBezTo>
                  <a:cubicBezTo>
                    <a:pt x="387349" y="1204809"/>
                    <a:pt x="429418" y="1190786"/>
                    <a:pt x="457199" y="1169619"/>
                  </a:cubicBezTo>
                  <a:cubicBezTo>
                    <a:pt x="473868" y="1130990"/>
                    <a:pt x="476249" y="1106648"/>
                    <a:pt x="457199" y="1068019"/>
                  </a:cubicBezTo>
                  <a:cubicBezTo>
                    <a:pt x="458786" y="1035211"/>
                    <a:pt x="431799" y="1021452"/>
                    <a:pt x="419099" y="998169"/>
                  </a:cubicBezTo>
                  <a:lnTo>
                    <a:pt x="434974" y="972769"/>
                  </a:lnTo>
                  <a:cubicBezTo>
                    <a:pt x="462226" y="972505"/>
                    <a:pt x="518053" y="993671"/>
                    <a:pt x="552449" y="1036269"/>
                  </a:cubicBezTo>
                  <a:lnTo>
                    <a:pt x="550886" y="1081598"/>
                  </a:lnTo>
                  <a:cubicBezTo>
                    <a:pt x="546953" y="1089599"/>
                    <a:pt x="544909" y="1098612"/>
                    <a:pt x="544909" y="1108103"/>
                  </a:cubicBezTo>
                  <a:cubicBezTo>
                    <a:pt x="544909" y="1143831"/>
                    <a:pt x="573872" y="1172794"/>
                    <a:pt x="609600" y="1172794"/>
                  </a:cubicBezTo>
                  <a:cubicBezTo>
                    <a:pt x="645328" y="1172794"/>
                    <a:pt x="674291" y="1143831"/>
                    <a:pt x="674291" y="1108103"/>
                  </a:cubicBezTo>
                  <a:cubicBezTo>
                    <a:pt x="674291" y="1072375"/>
                    <a:pt x="645328" y="1043412"/>
                    <a:pt x="609600" y="1043412"/>
                  </a:cubicBezTo>
                  <a:cubicBezTo>
                    <a:pt x="606132" y="1043412"/>
                    <a:pt x="602727" y="1043685"/>
                    <a:pt x="599600" y="1045431"/>
                  </a:cubicBezTo>
                  <a:lnTo>
                    <a:pt x="600074" y="1033094"/>
                  </a:lnTo>
                  <a:cubicBezTo>
                    <a:pt x="580495" y="980177"/>
                    <a:pt x="537103" y="929642"/>
                    <a:pt x="412749" y="931494"/>
                  </a:cubicBezTo>
                  <a:lnTo>
                    <a:pt x="412749" y="877519"/>
                  </a:lnTo>
                  <a:lnTo>
                    <a:pt x="476891" y="795884"/>
                  </a:lnTo>
                  <a:lnTo>
                    <a:pt x="609600" y="794969"/>
                  </a:lnTo>
                  <a:cubicBezTo>
                    <a:pt x="622300" y="756869"/>
                    <a:pt x="619125" y="712419"/>
                    <a:pt x="600075" y="680669"/>
                  </a:cubicBezTo>
                  <a:lnTo>
                    <a:pt x="203200" y="674319"/>
                  </a:lnTo>
                  <a:lnTo>
                    <a:pt x="120650" y="32969"/>
                  </a:lnTo>
                  <a:cubicBezTo>
                    <a:pt x="102129" y="12860"/>
                    <a:pt x="80433" y="690"/>
                    <a:pt x="59134" y="2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sp>
          <p:nvSpPr>
            <p:cNvPr id="63" name="Oval 62"/>
            <p:cNvSpPr/>
            <p:nvPr/>
          </p:nvSpPr>
          <p:spPr bwMode="auto">
            <a:xfrm flipH="1">
              <a:off x="10278298" y="2962744"/>
              <a:ext cx="211935" cy="211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sp>
          <p:nvSpPr>
            <p:cNvPr id="64" name="Freeform 80"/>
            <p:cNvSpPr/>
            <p:nvPr/>
          </p:nvSpPr>
          <p:spPr bwMode="auto">
            <a:xfrm flipH="1">
              <a:off x="9965092" y="3229804"/>
              <a:ext cx="517176" cy="557312"/>
            </a:xfrm>
            <a:custGeom>
              <a:avLst/>
              <a:gdLst>
                <a:gd name="connsiteX0" fmla="*/ 23813 w 800100"/>
                <a:gd name="connsiteY0" fmla="*/ 66675 h 895350"/>
                <a:gd name="connsiteX1" fmla="*/ 247650 w 800100"/>
                <a:gd name="connsiteY1" fmla="*/ 0 h 895350"/>
                <a:gd name="connsiteX2" fmla="*/ 485775 w 800100"/>
                <a:gd name="connsiteY2" fmla="*/ 285750 h 895350"/>
                <a:gd name="connsiteX3" fmla="*/ 776288 w 800100"/>
                <a:gd name="connsiteY3" fmla="*/ 280988 h 895350"/>
                <a:gd name="connsiteX4" fmla="*/ 800100 w 800100"/>
                <a:gd name="connsiteY4" fmla="*/ 452438 h 895350"/>
                <a:gd name="connsiteX5" fmla="*/ 404813 w 800100"/>
                <a:gd name="connsiteY5" fmla="*/ 452438 h 895350"/>
                <a:gd name="connsiteX6" fmla="*/ 314325 w 800100"/>
                <a:gd name="connsiteY6" fmla="*/ 347663 h 895350"/>
                <a:gd name="connsiteX7" fmla="*/ 300038 w 800100"/>
                <a:gd name="connsiteY7" fmla="*/ 447675 h 895350"/>
                <a:gd name="connsiteX8" fmla="*/ 280988 w 800100"/>
                <a:gd name="connsiteY8" fmla="*/ 661988 h 895350"/>
                <a:gd name="connsiteX9" fmla="*/ 361950 w 800100"/>
                <a:gd name="connsiteY9" fmla="*/ 681038 h 895350"/>
                <a:gd name="connsiteX10" fmla="*/ 361950 w 800100"/>
                <a:gd name="connsiteY10" fmla="*/ 895350 h 895350"/>
                <a:gd name="connsiteX11" fmla="*/ 90488 w 800100"/>
                <a:gd name="connsiteY11" fmla="*/ 890588 h 895350"/>
                <a:gd name="connsiteX12" fmla="*/ 0 w 800100"/>
                <a:gd name="connsiteY12" fmla="*/ 771525 h 895350"/>
                <a:gd name="connsiteX13" fmla="*/ 23813 w 800100"/>
                <a:gd name="connsiteY13" fmla="*/ 66675 h 895350"/>
                <a:gd name="connsiteX0" fmla="*/ 23813 w 800100"/>
                <a:gd name="connsiteY0" fmla="*/ 69094 h 897769"/>
                <a:gd name="connsiteX1" fmla="*/ 247650 w 800100"/>
                <a:gd name="connsiteY1" fmla="*/ 2419 h 897769"/>
                <a:gd name="connsiteX2" fmla="*/ 485775 w 800100"/>
                <a:gd name="connsiteY2" fmla="*/ 288169 h 897769"/>
                <a:gd name="connsiteX3" fmla="*/ 776288 w 800100"/>
                <a:gd name="connsiteY3" fmla="*/ 283407 h 897769"/>
                <a:gd name="connsiteX4" fmla="*/ 800100 w 800100"/>
                <a:gd name="connsiteY4" fmla="*/ 454857 h 897769"/>
                <a:gd name="connsiteX5" fmla="*/ 404813 w 800100"/>
                <a:gd name="connsiteY5" fmla="*/ 454857 h 897769"/>
                <a:gd name="connsiteX6" fmla="*/ 314325 w 800100"/>
                <a:gd name="connsiteY6" fmla="*/ 350082 h 897769"/>
                <a:gd name="connsiteX7" fmla="*/ 300038 w 800100"/>
                <a:gd name="connsiteY7" fmla="*/ 450094 h 897769"/>
                <a:gd name="connsiteX8" fmla="*/ 280988 w 800100"/>
                <a:gd name="connsiteY8" fmla="*/ 664407 h 897769"/>
                <a:gd name="connsiteX9" fmla="*/ 361950 w 800100"/>
                <a:gd name="connsiteY9" fmla="*/ 683457 h 897769"/>
                <a:gd name="connsiteX10" fmla="*/ 361950 w 800100"/>
                <a:gd name="connsiteY10" fmla="*/ 897769 h 897769"/>
                <a:gd name="connsiteX11" fmla="*/ 90488 w 800100"/>
                <a:gd name="connsiteY11" fmla="*/ 893007 h 897769"/>
                <a:gd name="connsiteX12" fmla="*/ 0 w 800100"/>
                <a:gd name="connsiteY12" fmla="*/ 773944 h 897769"/>
                <a:gd name="connsiteX13" fmla="*/ 23813 w 800100"/>
                <a:gd name="connsiteY13" fmla="*/ 69094 h 897769"/>
                <a:gd name="connsiteX0" fmla="*/ 23813 w 800100"/>
                <a:gd name="connsiteY0" fmla="*/ 92148 h 920823"/>
                <a:gd name="connsiteX1" fmla="*/ 247650 w 800100"/>
                <a:gd name="connsiteY1" fmla="*/ 25473 h 920823"/>
                <a:gd name="connsiteX2" fmla="*/ 485775 w 800100"/>
                <a:gd name="connsiteY2" fmla="*/ 311223 h 920823"/>
                <a:gd name="connsiteX3" fmla="*/ 776288 w 800100"/>
                <a:gd name="connsiteY3" fmla="*/ 306461 h 920823"/>
                <a:gd name="connsiteX4" fmla="*/ 800100 w 800100"/>
                <a:gd name="connsiteY4" fmla="*/ 477911 h 920823"/>
                <a:gd name="connsiteX5" fmla="*/ 404813 w 800100"/>
                <a:gd name="connsiteY5" fmla="*/ 477911 h 920823"/>
                <a:gd name="connsiteX6" fmla="*/ 314325 w 800100"/>
                <a:gd name="connsiteY6" fmla="*/ 373136 h 920823"/>
                <a:gd name="connsiteX7" fmla="*/ 300038 w 800100"/>
                <a:gd name="connsiteY7" fmla="*/ 473148 h 920823"/>
                <a:gd name="connsiteX8" fmla="*/ 280988 w 800100"/>
                <a:gd name="connsiteY8" fmla="*/ 687461 h 920823"/>
                <a:gd name="connsiteX9" fmla="*/ 361950 w 800100"/>
                <a:gd name="connsiteY9" fmla="*/ 706511 h 920823"/>
                <a:gd name="connsiteX10" fmla="*/ 361950 w 800100"/>
                <a:gd name="connsiteY10" fmla="*/ 920823 h 920823"/>
                <a:gd name="connsiteX11" fmla="*/ 90488 w 800100"/>
                <a:gd name="connsiteY11" fmla="*/ 916061 h 920823"/>
                <a:gd name="connsiteX12" fmla="*/ 0 w 800100"/>
                <a:gd name="connsiteY12" fmla="*/ 796998 h 920823"/>
                <a:gd name="connsiteX13" fmla="*/ 23813 w 800100"/>
                <a:gd name="connsiteY13" fmla="*/ 92148 h 920823"/>
                <a:gd name="connsiteX0" fmla="*/ 23813 w 843857"/>
                <a:gd name="connsiteY0" fmla="*/ 92148 h 920823"/>
                <a:gd name="connsiteX1" fmla="*/ 247650 w 843857"/>
                <a:gd name="connsiteY1" fmla="*/ 25473 h 920823"/>
                <a:gd name="connsiteX2" fmla="*/ 485775 w 843857"/>
                <a:gd name="connsiteY2" fmla="*/ 311223 h 920823"/>
                <a:gd name="connsiteX3" fmla="*/ 776288 w 843857"/>
                <a:gd name="connsiteY3" fmla="*/ 306461 h 920823"/>
                <a:gd name="connsiteX4" fmla="*/ 800100 w 843857"/>
                <a:gd name="connsiteY4" fmla="*/ 477911 h 920823"/>
                <a:gd name="connsiteX5" fmla="*/ 404813 w 843857"/>
                <a:gd name="connsiteY5" fmla="*/ 477911 h 920823"/>
                <a:gd name="connsiteX6" fmla="*/ 314325 w 843857"/>
                <a:gd name="connsiteY6" fmla="*/ 373136 h 920823"/>
                <a:gd name="connsiteX7" fmla="*/ 300038 w 843857"/>
                <a:gd name="connsiteY7" fmla="*/ 473148 h 920823"/>
                <a:gd name="connsiteX8" fmla="*/ 280988 w 843857"/>
                <a:gd name="connsiteY8" fmla="*/ 687461 h 920823"/>
                <a:gd name="connsiteX9" fmla="*/ 361950 w 843857"/>
                <a:gd name="connsiteY9" fmla="*/ 706511 h 920823"/>
                <a:gd name="connsiteX10" fmla="*/ 361950 w 843857"/>
                <a:gd name="connsiteY10" fmla="*/ 920823 h 920823"/>
                <a:gd name="connsiteX11" fmla="*/ 90488 w 843857"/>
                <a:gd name="connsiteY11" fmla="*/ 916061 h 920823"/>
                <a:gd name="connsiteX12" fmla="*/ 0 w 843857"/>
                <a:gd name="connsiteY12" fmla="*/ 796998 h 920823"/>
                <a:gd name="connsiteX13" fmla="*/ 23813 w 843857"/>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 name="connsiteX0" fmla="*/ 23813 w 854506"/>
                <a:gd name="connsiteY0" fmla="*/ 92148 h 920823"/>
                <a:gd name="connsiteX1" fmla="*/ 247650 w 854506"/>
                <a:gd name="connsiteY1" fmla="*/ 25473 h 920823"/>
                <a:gd name="connsiteX2" fmla="*/ 485775 w 854506"/>
                <a:gd name="connsiteY2" fmla="*/ 311223 h 920823"/>
                <a:gd name="connsiteX3" fmla="*/ 776288 w 854506"/>
                <a:gd name="connsiteY3" fmla="*/ 306461 h 920823"/>
                <a:gd name="connsiteX4" fmla="*/ 800100 w 854506"/>
                <a:gd name="connsiteY4" fmla="*/ 477911 h 920823"/>
                <a:gd name="connsiteX5" fmla="*/ 404813 w 854506"/>
                <a:gd name="connsiteY5" fmla="*/ 477911 h 920823"/>
                <a:gd name="connsiteX6" fmla="*/ 314325 w 854506"/>
                <a:gd name="connsiteY6" fmla="*/ 373136 h 920823"/>
                <a:gd name="connsiteX7" fmla="*/ 300038 w 854506"/>
                <a:gd name="connsiteY7" fmla="*/ 473148 h 920823"/>
                <a:gd name="connsiteX8" fmla="*/ 280988 w 854506"/>
                <a:gd name="connsiteY8" fmla="*/ 687461 h 920823"/>
                <a:gd name="connsiteX9" fmla="*/ 361950 w 854506"/>
                <a:gd name="connsiteY9" fmla="*/ 706511 h 920823"/>
                <a:gd name="connsiteX10" fmla="*/ 361950 w 854506"/>
                <a:gd name="connsiteY10" fmla="*/ 920823 h 920823"/>
                <a:gd name="connsiteX11" fmla="*/ 90488 w 854506"/>
                <a:gd name="connsiteY11" fmla="*/ 916061 h 920823"/>
                <a:gd name="connsiteX12" fmla="*/ 0 w 854506"/>
                <a:gd name="connsiteY12" fmla="*/ 796998 h 920823"/>
                <a:gd name="connsiteX13" fmla="*/ 23813 w 854506"/>
                <a:gd name="connsiteY13" fmla="*/ 92148 h 9208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54506" h="920823">
                  <a:moveTo>
                    <a:pt x="23813" y="92148"/>
                  </a:moveTo>
                  <a:cubicBezTo>
                    <a:pt x="69850" y="-25327"/>
                    <a:pt x="182563" y="-9452"/>
                    <a:pt x="247650" y="25473"/>
                  </a:cubicBezTo>
                  <a:lnTo>
                    <a:pt x="485775" y="311223"/>
                  </a:lnTo>
                  <a:lnTo>
                    <a:pt x="776288" y="306461"/>
                  </a:lnTo>
                  <a:cubicBezTo>
                    <a:pt x="917575" y="377899"/>
                    <a:pt x="830263" y="454098"/>
                    <a:pt x="800100" y="477911"/>
                  </a:cubicBezTo>
                  <a:lnTo>
                    <a:pt x="404813" y="477911"/>
                  </a:lnTo>
                  <a:lnTo>
                    <a:pt x="314325" y="373136"/>
                  </a:lnTo>
                  <a:lnTo>
                    <a:pt x="300038" y="473148"/>
                  </a:lnTo>
                  <a:lnTo>
                    <a:pt x="280988" y="687461"/>
                  </a:lnTo>
                  <a:lnTo>
                    <a:pt x="361950" y="706511"/>
                  </a:lnTo>
                  <a:lnTo>
                    <a:pt x="361950" y="920823"/>
                  </a:lnTo>
                  <a:lnTo>
                    <a:pt x="90488" y="916061"/>
                  </a:lnTo>
                  <a:cubicBezTo>
                    <a:pt x="17462" y="895423"/>
                    <a:pt x="15875" y="841449"/>
                    <a:pt x="0" y="796998"/>
                  </a:cubicBezTo>
                  <a:lnTo>
                    <a:pt x="23813" y="92148"/>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sp>
          <p:nvSpPr>
            <p:cNvPr id="65" name="Rectangle 64"/>
            <p:cNvSpPr/>
            <p:nvPr/>
          </p:nvSpPr>
          <p:spPr bwMode="auto">
            <a:xfrm flipH="1">
              <a:off x="9812816" y="3508498"/>
              <a:ext cx="390840" cy="4571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sp>
          <p:nvSpPr>
            <p:cNvPr id="66" name="Rounded Rectangle 82"/>
            <p:cNvSpPr/>
            <p:nvPr/>
          </p:nvSpPr>
          <p:spPr bwMode="auto">
            <a:xfrm rot="1195812" flipH="1">
              <a:off x="10008723" y="3317720"/>
              <a:ext cx="18288" cy="18019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67"/>
              <a:endParaRPr lang="en-US" sz="1029" dirty="0">
                <a:solidFill>
                  <a:prstClr val="white"/>
                </a:solidFill>
                <a:latin typeface="Segoe UI Semilight"/>
              </a:endParaRPr>
            </a:p>
          </p:txBody>
        </p:sp>
      </p:grpSp>
      <p:grpSp>
        <p:nvGrpSpPr>
          <p:cNvPr id="4" name="Group 3"/>
          <p:cNvGrpSpPr/>
          <p:nvPr/>
        </p:nvGrpSpPr>
        <p:grpSpPr>
          <a:xfrm>
            <a:off x="10192340" y="2638967"/>
            <a:ext cx="439593" cy="347932"/>
            <a:chOff x="10464455" y="2663475"/>
            <a:chExt cx="448408" cy="354909"/>
          </a:xfrm>
        </p:grpSpPr>
        <p:grpSp>
          <p:nvGrpSpPr>
            <p:cNvPr id="102" name="Group 101"/>
            <p:cNvGrpSpPr/>
            <p:nvPr/>
          </p:nvGrpSpPr>
          <p:grpSpPr>
            <a:xfrm>
              <a:off x="10464455" y="2663475"/>
              <a:ext cx="448408" cy="353130"/>
              <a:chOff x="10451755" y="2619025"/>
              <a:chExt cx="448408" cy="353130"/>
            </a:xfrm>
          </p:grpSpPr>
          <p:grpSp>
            <p:nvGrpSpPr>
              <p:cNvPr id="85" name="Group 84"/>
              <p:cNvGrpSpPr/>
              <p:nvPr/>
            </p:nvGrpSpPr>
            <p:grpSpPr>
              <a:xfrm>
                <a:off x="10661700" y="2726793"/>
                <a:ext cx="238463" cy="183434"/>
                <a:chOff x="4112635" y="4369440"/>
                <a:chExt cx="692456" cy="532659"/>
              </a:xfrm>
              <a:solidFill>
                <a:schemeClr val="tx2"/>
              </a:solidFill>
            </p:grpSpPr>
            <p:sp>
              <p:nvSpPr>
                <p:cNvPr id="92"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93" name="Rectangle 34"/>
                <p:cNvSpPr>
                  <a:spLocks noChangeArrowheads="1"/>
                </p:cNvSpPr>
                <p:nvPr/>
              </p:nvSpPr>
              <p:spPr bwMode="auto">
                <a:xfrm>
                  <a:off x="4323100" y="4756592"/>
                  <a:ext cx="33778" cy="1286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4"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5" name="Rectangle 36"/>
                <p:cNvSpPr>
                  <a:spLocks noChangeArrowheads="1"/>
                </p:cNvSpPr>
                <p:nvPr/>
              </p:nvSpPr>
              <p:spPr bwMode="auto">
                <a:xfrm>
                  <a:off x="4208774" y="4867021"/>
                  <a:ext cx="228653" cy="350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6" name="Rectangle 37"/>
                <p:cNvSpPr>
                  <a:spLocks noChangeArrowheads="1"/>
                </p:cNvSpPr>
                <p:nvPr/>
              </p:nvSpPr>
              <p:spPr bwMode="auto">
                <a:xfrm>
                  <a:off x="4610216" y="4576008"/>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7" name="Rectangle 38"/>
                <p:cNvSpPr>
                  <a:spLocks noChangeArrowheads="1"/>
                </p:cNvSpPr>
                <p:nvPr/>
              </p:nvSpPr>
              <p:spPr bwMode="auto">
                <a:xfrm>
                  <a:off x="4610216" y="4687736"/>
                  <a:ext cx="177986" cy="3377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8"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99"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88" name="Oval 87"/>
              <p:cNvSpPr/>
              <p:nvPr/>
            </p:nvSpPr>
            <p:spPr bwMode="auto">
              <a:xfrm>
                <a:off x="10507038" y="2627338"/>
                <a:ext cx="187361" cy="201650"/>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89" name="Group 88"/>
              <p:cNvGrpSpPr/>
              <p:nvPr/>
            </p:nvGrpSpPr>
            <p:grpSpPr>
              <a:xfrm>
                <a:off x="10451755" y="2619025"/>
                <a:ext cx="295358" cy="353130"/>
                <a:chOff x="3413315" y="3245389"/>
                <a:chExt cx="531359" cy="635293"/>
              </a:xfrm>
            </p:grpSpPr>
            <p:sp>
              <p:nvSpPr>
                <p:cNvPr id="90"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91"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sp>
          <p:nvSpPr>
            <p:cNvPr id="68" name="Freeform: Shape 67"/>
            <p:cNvSpPr/>
            <p:nvPr/>
          </p:nvSpPr>
          <p:spPr bwMode="auto">
            <a:xfrm>
              <a:off x="10466330" y="2874898"/>
              <a:ext cx="289345" cy="143486"/>
            </a:xfrm>
            <a:custGeom>
              <a:avLst/>
              <a:gdLst>
                <a:gd name="connsiteX0" fmla="*/ 143863 w 289345"/>
                <a:gd name="connsiteY0" fmla="*/ 2 h 143486"/>
                <a:gd name="connsiteX1" fmla="*/ 289345 w 289345"/>
                <a:gd name="connsiteY1" fmla="*/ 141844 h 143486"/>
                <a:gd name="connsiteX2" fmla="*/ 0 w 289345"/>
                <a:gd name="connsiteY2" fmla="*/ 143486 h 143486"/>
                <a:gd name="connsiteX3" fmla="*/ 143863 w 289345"/>
                <a:gd name="connsiteY3" fmla="*/ 2 h 143486"/>
              </a:gdLst>
              <a:ahLst/>
              <a:cxnLst>
                <a:cxn ang="0">
                  <a:pos x="connsiteX0" y="connsiteY0"/>
                </a:cxn>
                <a:cxn ang="0">
                  <a:pos x="connsiteX1" y="connsiteY1"/>
                </a:cxn>
                <a:cxn ang="0">
                  <a:pos x="connsiteX2" y="connsiteY2"/>
                </a:cxn>
                <a:cxn ang="0">
                  <a:pos x="connsiteX3" y="connsiteY3"/>
                </a:cxn>
              </a:cxnLst>
              <a:rect l="l" t="t" r="r" b="b"/>
              <a:pathLst>
                <a:path w="289345" h="143486">
                  <a:moveTo>
                    <a:pt x="143863" y="2"/>
                  </a:moveTo>
                  <a:cubicBezTo>
                    <a:pt x="223201" y="-445"/>
                    <a:pt x="288100" y="62831"/>
                    <a:pt x="289345" y="141844"/>
                  </a:cubicBezTo>
                  <a:lnTo>
                    <a:pt x="0" y="143486"/>
                  </a:lnTo>
                  <a:cubicBezTo>
                    <a:pt x="341" y="64459"/>
                    <a:pt x="64520" y="448"/>
                    <a:pt x="143863" y="2"/>
                  </a:cubicBez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grpSp>
        <p:nvGrpSpPr>
          <p:cNvPr id="3" name="Group 2"/>
          <p:cNvGrpSpPr/>
          <p:nvPr/>
        </p:nvGrpSpPr>
        <p:grpSpPr>
          <a:xfrm>
            <a:off x="6000247" y="3204102"/>
            <a:ext cx="3038880" cy="912662"/>
            <a:chOff x="3170114" y="3267854"/>
            <a:chExt cx="3099816" cy="930963"/>
          </a:xfrm>
        </p:grpSpPr>
        <p:cxnSp>
          <p:nvCxnSpPr>
            <p:cNvPr id="40" name="Straight Connector 39"/>
            <p:cNvCxnSpPr/>
            <p:nvPr/>
          </p:nvCxnSpPr>
          <p:spPr>
            <a:xfrm>
              <a:off x="3769337" y="4198817"/>
              <a:ext cx="1901371"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bwMode="auto">
            <a:xfrm>
              <a:off x="3170114" y="3267854"/>
              <a:ext cx="3099816" cy="9144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86">
                <a:spcBef>
                  <a:spcPts val="2353"/>
                </a:spcBef>
                <a:spcAft>
                  <a:spcPts val="1176"/>
                </a:spcAft>
              </a:pPr>
              <a:r>
                <a:rPr lang="en-US" sz="1765" dirty="0">
                  <a:solidFill>
                    <a:srgbClr val="353535"/>
                  </a:solidFill>
                  <a:latin typeface="Segoe UI Semilight"/>
                  <a:cs typeface="Segoe UI" panose="020B0502040204020203" pitchFamily="34" charset="0"/>
                </a:rPr>
                <a:t>Easily assign workspaces</a:t>
              </a:r>
            </a:p>
          </p:txBody>
        </p:sp>
      </p:grpSp>
      <p:sp>
        <p:nvSpPr>
          <p:cNvPr id="74" name="Rectangle 73"/>
          <p:cNvSpPr/>
          <p:nvPr/>
        </p:nvSpPr>
        <p:spPr bwMode="auto">
          <a:xfrm>
            <a:off x="8892696" y="3204102"/>
            <a:ext cx="3038880"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86">
              <a:spcBef>
                <a:spcPts val="2353"/>
              </a:spcBef>
              <a:spcAft>
                <a:spcPts val="1176"/>
              </a:spcAft>
            </a:pPr>
            <a:r>
              <a:rPr lang="en-US" sz="1765" dirty="0">
                <a:solidFill>
                  <a:srgbClr val="353535"/>
                </a:solidFill>
                <a:latin typeface="Segoe UI Semilight"/>
                <a:cs typeface="Segoe UI" panose="020B0502040204020203" pitchFamily="34" charset="0"/>
              </a:rPr>
              <a:t>Move content from shared</a:t>
            </a:r>
            <a:br>
              <a:rPr lang="en-US" sz="1765" dirty="0">
                <a:solidFill>
                  <a:srgbClr val="353535"/>
                </a:solidFill>
                <a:latin typeface="Segoe UI Semilight"/>
                <a:cs typeface="Segoe UI" panose="020B0502040204020203" pitchFamily="34" charset="0"/>
              </a:rPr>
            </a:br>
            <a:r>
              <a:rPr lang="en-US" sz="1765" dirty="0">
                <a:solidFill>
                  <a:srgbClr val="353535"/>
                </a:solidFill>
                <a:latin typeface="Segoe UI Semilight"/>
                <a:cs typeface="Segoe UI" panose="020B0502040204020203" pitchFamily="34" charset="0"/>
              </a:rPr>
              <a:t>to dedicated capacity</a:t>
            </a:r>
          </a:p>
        </p:txBody>
      </p:sp>
      <p:sp>
        <p:nvSpPr>
          <p:cNvPr id="67" name="Rectangle 66"/>
          <p:cNvSpPr/>
          <p:nvPr/>
        </p:nvSpPr>
        <p:spPr bwMode="auto">
          <a:xfrm>
            <a:off x="233468" y="3204102"/>
            <a:ext cx="3038880" cy="896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896386">
              <a:spcBef>
                <a:spcPts val="2353"/>
              </a:spcBef>
              <a:spcAft>
                <a:spcPts val="1176"/>
              </a:spcAft>
            </a:pPr>
            <a:r>
              <a:rPr lang="en-US" sz="1765" dirty="0">
                <a:solidFill>
                  <a:srgbClr val="353535"/>
                </a:solidFill>
                <a:latin typeface="Segoe UI Semilight"/>
                <a:cs typeface="Segoe UI" panose="020B0502040204020203" pitchFamily="34" charset="0"/>
              </a:rPr>
              <a:t>Two levels of assignment permissions</a:t>
            </a:r>
          </a:p>
        </p:txBody>
      </p:sp>
      <p:cxnSp>
        <p:nvCxnSpPr>
          <p:cNvPr id="73" name="Straight Connector 72"/>
          <p:cNvCxnSpPr/>
          <p:nvPr/>
        </p:nvCxnSpPr>
        <p:spPr>
          <a:xfrm>
            <a:off x="825108" y="4118229"/>
            <a:ext cx="1863994" cy="0"/>
          </a:xfrm>
          <a:prstGeom prst="line">
            <a:avLst/>
          </a:prstGeom>
          <a:ln>
            <a:gradFill flip="none" rotWithShape="1">
              <a:gsLst>
                <a:gs pos="0">
                  <a:schemeClr val="bg1"/>
                </a:gs>
                <a:gs pos="53000">
                  <a:schemeClr val="tx2"/>
                </a:gs>
                <a:gs pos="100000">
                  <a:schemeClr val="bg1"/>
                </a:gs>
              </a:gsLst>
              <a:lin ang="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3442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Freeform 51">
            <a:extLst>
              <a:ext uri="{FF2B5EF4-FFF2-40B4-BE49-F238E27FC236}">
                <a16:creationId xmlns:a16="http://schemas.microsoft.com/office/drawing/2014/main" id="{09E9E231-02BF-4567-96CE-074C1FF6D187}"/>
              </a:ext>
            </a:extLst>
          </p:cNvPr>
          <p:cNvSpPr>
            <a:spLocks/>
          </p:cNvSpPr>
          <p:nvPr/>
        </p:nvSpPr>
        <p:spPr bwMode="auto">
          <a:xfrm>
            <a:off x="94106" y="6070921"/>
            <a:ext cx="7947024" cy="31659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57" name="Group 56">
            <a:extLst>
              <a:ext uri="{FF2B5EF4-FFF2-40B4-BE49-F238E27FC236}">
                <a16:creationId xmlns:a16="http://schemas.microsoft.com/office/drawing/2014/main" id="{805B2835-6E78-4A2E-B349-CAD419209601}"/>
              </a:ext>
            </a:extLst>
          </p:cNvPr>
          <p:cNvGrpSpPr/>
          <p:nvPr/>
        </p:nvGrpSpPr>
        <p:grpSpPr>
          <a:xfrm>
            <a:off x="827647" y="1805787"/>
            <a:ext cx="6599565" cy="4273987"/>
            <a:chOff x="1037660" y="2052636"/>
            <a:chExt cx="5177241" cy="3352866"/>
          </a:xfrm>
        </p:grpSpPr>
        <p:sp>
          <p:nvSpPr>
            <p:cNvPr id="60" name="Rectangle 59">
              <a:extLst>
                <a:ext uri="{FF2B5EF4-FFF2-40B4-BE49-F238E27FC236}">
                  <a16:creationId xmlns:a16="http://schemas.microsoft.com/office/drawing/2014/main" id="{AA001EA5-24FD-4F06-AF78-5472853BA6D9}"/>
                </a:ext>
              </a:extLst>
            </p:cNvPr>
            <p:cNvSpPr/>
            <p:nvPr/>
          </p:nvSpPr>
          <p:spPr bwMode="auto">
            <a:xfrm>
              <a:off x="1037660" y="2052636"/>
              <a:ext cx="5177241" cy="335286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sp>
          <p:nvSpPr>
            <p:cNvPr id="61" name="Freeform: Shape 60">
              <a:extLst>
                <a:ext uri="{FF2B5EF4-FFF2-40B4-BE49-F238E27FC236}">
                  <a16:creationId xmlns:a16="http://schemas.microsoft.com/office/drawing/2014/main" id="{2A406C23-D260-4843-B752-6D35BC3FC7F6}"/>
                </a:ext>
              </a:extLst>
            </p:cNvPr>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err="1">
                <a:solidFill>
                  <a:srgbClr val="353535"/>
                </a:solidFill>
                <a:latin typeface="Segoe UI Semilight"/>
              </a:endParaRPr>
            </a:p>
          </p:txBody>
        </p:sp>
      </p:grpSp>
      <p:sp>
        <p:nvSpPr>
          <p:cNvPr id="17" name="Title 16"/>
          <p:cNvSpPr>
            <a:spLocks noGrp="1"/>
          </p:cNvSpPr>
          <p:nvPr>
            <p:ph type="title"/>
          </p:nvPr>
        </p:nvSpPr>
        <p:spPr>
          <a:xfrm>
            <a:off x="269241" y="289957"/>
            <a:ext cx="11655840" cy="899537"/>
          </a:xfrm>
        </p:spPr>
        <p:txBody>
          <a:bodyPr/>
          <a:lstStyle/>
          <a:p>
            <a:r>
              <a:rPr lang="en-US" dirty="0"/>
              <a:t>Management</a:t>
            </a:r>
          </a:p>
        </p:txBody>
      </p:sp>
      <p:grpSp>
        <p:nvGrpSpPr>
          <p:cNvPr id="30" name="Group 29"/>
          <p:cNvGrpSpPr/>
          <p:nvPr/>
        </p:nvGrpSpPr>
        <p:grpSpPr>
          <a:xfrm>
            <a:off x="10229219" y="215898"/>
            <a:ext cx="711957" cy="725132"/>
            <a:chOff x="1937450" y="2318816"/>
            <a:chExt cx="3470113" cy="3534328"/>
          </a:xfrm>
        </p:grpSpPr>
        <p:grpSp>
          <p:nvGrpSpPr>
            <p:cNvPr id="32" name="Group 31"/>
            <p:cNvGrpSpPr/>
            <p:nvPr/>
          </p:nvGrpSpPr>
          <p:grpSpPr>
            <a:xfrm>
              <a:off x="3672507" y="3404789"/>
              <a:ext cx="1489912" cy="1146088"/>
              <a:chOff x="4112635" y="4369440"/>
              <a:chExt cx="692456" cy="532659"/>
            </a:xfrm>
          </p:grpSpPr>
          <p:sp>
            <p:nvSpPr>
              <p:cNvPr id="39"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0"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3"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4"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5"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6"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33" name="Oval 32"/>
            <p:cNvSpPr/>
            <p:nvPr/>
          </p:nvSpPr>
          <p:spPr bwMode="auto">
            <a:xfrm>
              <a:off x="1937450" y="2318816"/>
              <a:ext cx="3470113" cy="3470113"/>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sp>
          <p:nvSpPr>
            <p:cNvPr id="34" name="Chord 33"/>
            <p:cNvSpPr/>
            <p:nvPr/>
          </p:nvSpPr>
          <p:spPr bwMode="auto">
            <a:xfrm>
              <a:off x="2372490" y="4052417"/>
              <a:ext cx="1807938" cy="1800727"/>
            </a:xfrm>
            <a:prstGeom prst="chord">
              <a:avLst>
                <a:gd name="adj1" fmla="val 10814695"/>
                <a:gd name="adj2" fmla="val 2154629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Oval 34"/>
            <p:cNvSpPr/>
            <p:nvPr/>
          </p:nvSpPr>
          <p:spPr bwMode="auto">
            <a:xfrm>
              <a:off x="2694810" y="2752242"/>
              <a:ext cx="1170623" cy="1200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6" name="Group 35"/>
            <p:cNvGrpSpPr/>
            <p:nvPr/>
          </p:nvGrpSpPr>
          <p:grpSpPr>
            <a:xfrm>
              <a:off x="2360784" y="2731459"/>
              <a:ext cx="1845383" cy="2206344"/>
              <a:chOff x="3413315" y="3245389"/>
              <a:chExt cx="531359" cy="635293"/>
            </a:xfrm>
          </p:grpSpPr>
          <p:sp>
            <p:nvSpPr>
              <p:cNvPr id="37"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38"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grpSp>
        <p:nvGrpSpPr>
          <p:cNvPr id="47" name="Group 46"/>
          <p:cNvGrpSpPr/>
          <p:nvPr/>
        </p:nvGrpSpPr>
        <p:grpSpPr>
          <a:xfrm>
            <a:off x="11154663" y="223238"/>
            <a:ext cx="711957" cy="711957"/>
            <a:chOff x="6880825" y="2318816"/>
            <a:chExt cx="3470113" cy="3470113"/>
          </a:xfrm>
        </p:grpSpPr>
        <p:sp>
          <p:nvSpPr>
            <p:cNvPr id="48" name="Oval 47"/>
            <p:cNvSpPr/>
            <p:nvPr/>
          </p:nvSpPr>
          <p:spPr bwMode="auto">
            <a:xfrm>
              <a:off x="6880825" y="2318816"/>
              <a:ext cx="3470113" cy="3470113"/>
            </a:xfrm>
            <a:prstGeom prst="ellipse">
              <a:avLst/>
            </a:prstGeom>
            <a:noFill/>
            <a:ln w="127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grpSp>
          <p:nvGrpSpPr>
            <p:cNvPr id="49" name="Group 48"/>
            <p:cNvGrpSpPr/>
            <p:nvPr/>
          </p:nvGrpSpPr>
          <p:grpSpPr>
            <a:xfrm>
              <a:off x="7428895" y="2731459"/>
              <a:ext cx="1845383" cy="2206344"/>
              <a:chOff x="3413315" y="3245389"/>
              <a:chExt cx="531359" cy="635293"/>
            </a:xfrm>
            <a:solidFill>
              <a:schemeClr val="accent2"/>
            </a:solidFill>
          </p:grpSpPr>
          <p:sp>
            <p:nvSpPr>
              <p:cNvPr id="51"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2"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pic>
          <p:nvPicPr>
            <p:cNvPr id="50" name="Graphic 49"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6471" y="3226835"/>
              <a:ext cx="1786299" cy="1786299"/>
            </a:xfrm>
            <a:prstGeom prst="rect">
              <a:avLst/>
            </a:prstGeom>
          </p:spPr>
        </p:pic>
      </p:grpSp>
      <p:sp>
        <p:nvSpPr>
          <p:cNvPr id="53" name="Rectangle 52"/>
          <p:cNvSpPr/>
          <p:nvPr/>
        </p:nvSpPr>
        <p:spPr bwMode="auto">
          <a:xfrm>
            <a:off x="10152986"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78D7"/>
                </a:solidFill>
                <a:latin typeface="Segoe UI Semilight"/>
                <a:cs typeface="Segoe UI" pitchFamily="34" charset="0"/>
              </a:rPr>
              <a:t>Capacity </a:t>
            </a:r>
            <a:br>
              <a:rPr lang="en-US" sz="980" dirty="0">
                <a:solidFill>
                  <a:srgbClr val="0078D7"/>
                </a:solidFill>
                <a:latin typeface="Segoe UI Semilight"/>
                <a:cs typeface="Segoe UI" pitchFamily="34" charset="0"/>
              </a:rPr>
            </a:br>
            <a:r>
              <a:rPr lang="en-US" sz="980" dirty="0">
                <a:solidFill>
                  <a:srgbClr val="0078D7"/>
                </a:solidFill>
                <a:latin typeface="Segoe UI Semilight"/>
                <a:cs typeface="Segoe UI" pitchFamily="34" charset="0"/>
              </a:rPr>
              <a:t>admin</a:t>
            </a:r>
          </a:p>
        </p:txBody>
      </p:sp>
      <p:sp>
        <p:nvSpPr>
          <p:cNvPr id="54" name="Rectangle 53"/>
          <p:cNvSpPr/>
          <p:nvPr/>
        </p:nvSpPr>
        <p:spPr bwMode="auto">
          <a:xfrm>
            <a:off x="11072171"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2050"/>
                </a:solidFill>
                <a:latin typeface="Segoe UI Semilight"/>
                <a:ea typeface="Segoe UI" pitchFamily="34" charset="0"/>
                <a:cs typeface="Segoe UI" pitchFamily="34" charset="0"/>
              </a:rPr>
              <a:t>Pro user with assignment permissions</a:t>
            </a:r>
          </a:p>
        </p:txBody>
      </p:sp>
      <p:sp>
        <p:nvSpPr>
          <p:cNvPr id="55" name="Rectangle 54"/>
          <p:cNvSpPr/>
          <p:nvPr/>
        </p:nvSpPr>
        <p:spPr bwMode="auto">
          <a:xfrm>
            <a:off x="11072171" y="488"/>
            <a:ext cx="1119829" cy="148105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 name="Group 2"/>
          <p:cNvGrpSpPr/>
          <p:nvPr/>
        </p:nvGrpSpPr>
        <p:grpSpPr>
          <a:xfrm>
            <a:off x="7550671" y="1805065"/>
            <a:ext cx="4195268" cy="1613565"/>
            <a:chOff x="7702077" y="2057594"/>
            <a:chExt cx="4279392" cy="1463040"/>
          </a:xfrm>
        </p:grpSpPr>
        <p:sp>
          <p:nvSpPr>
            <p:cNvPr id="18" name="Rectangle 17"/>
            <p:cNvSpPr/>
            <p:nvPr/>
          </p:nvSpPr>
          <p:spPr bwMode="auto">
            <a:xfrm>
              <a:off x="7702077" y="2057594"/>
              <a:ext cx="4279392"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All administrative actions</a:t>
              </a:r>
              <a:br>
                <a:rPr lang="en-US" sz="2353" dirty="0">
                  <a:solidFill>
                    <a:srgbClr val="0078D7"/>
                  </a:solidFill>
                  <a:latin typeface="Segoe UI Semilight"/>
                  <a:cs typeface="Segoe UI Semibold" panose="020B0702040204020203" pitchFamily="34" charset="0"/>
                </a:rPr>
              </a:br>
              <a:r>
                <a:rPr lang="en-US" sz="2353" dirty="0">
                  <a:solidFill>
                    <a:srgbClr val="0078D7"/>
                  </a:solidFill>
                  <a:latin typeface="Segoe UI Semilight"/>
                  <a:cs typeface="Segoe UI Semibold" panose="020B0702040204020203" pitchFamily="34" charset="0"/>
                </a:rPr>
                <a:t>for Power BI Premium in</a:t>
              </a:r>
              <a:br>
                <a:rPr lang="en-US" sz="2353" dirty="0">
                  <a:solidFill>
                    <a:srgbClr val="0078D7"/>
                  </a:solidFill>
                  <a:latin typeface="Segoe UI Semilight"/>
                  <a:cs typeface="Segoe UI Semibold" panose="020B0702040204020203" pitchFamily="34" charset="0"/>
                </a:rPr>
              </a:br>
              <a:r>
                <a:rPr lang="en-US" sz="2353" dirty="0">
                  <a:solidFill>
                    <a:srgbClr val="0078D7"/>
                  </a:solidFill>
                  <a:latin typeface="Segoe UI Semilight"/>
                  <a:cs typeface="Segoe UI Semibold" panose="020B0702040204020203" pitchFamily="34" charset="0"/>
                </a:rPr>
                <a:t>one place – the Power BI admin portal</a:t>
              </a:r>
            </a:p>
          </p:txBody>
        </p:sp>
        <p:sp>
          <p:nvSpPr>
            <p:cNvPr id="19" name="Rectangle 18"/>
            <p:cNvSpPr/>
            <p:nvPr/>
          </p:nvSpPr>
          <p:spPr bwMode="auto">
            <a:xfrm>
              <a:off x="7702077" y="2057594"/>
              <a:ext cx="45720" cy="14630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grpSp>
        <p:nvGrpSpPr>
          <p:cNvPr id="2" name="Group 1"/>
          <p:cNvGrpSpPr/>
          <p:nvPr/>
        </p:nvGrpSpPr>
        <p:grpSpPr>
          <a:xfrm>
            <a:off x="7550671" y="3506938"/>
            <a:ext cx="4195268" cy="986067"/>
            <a:chOff x="7702077" y="3730625"/>
            <a:chExt cx="4279392" cy="1466215"/>
          </a:xfrm>
        </p:grpSpPr>
        <p:sp>
          <p:nvSpPr>
            <p:cNvPr id="21" name="Rectangle 20"/>
            <p:cNvSpPr/>
            <p:nvPr/>
          </p:nvSpPr>
          <p:spPr bwMode="auto">
            <a:xfrm>
              <a:off x="7702077" y="3730625"/>
              <a:ext cx="4279392" cy="14630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Manage the capacity</a:t>
              </a:r>
              <a:br>
                <a:rPr lang="en-US" sz="2353" dirty="0">
                  <a:solidFill>
                    <a:srgbClr val="0078D7"/>
                  </a:solidFill>
                  <a:latin typeface="Segoe UI Semilight"/>
                  <a:cs typeface="Segoe UI Semibold" panose="020B0702040204020203" pitchFamily="34" charset="0"/>
                </a:rPr>
              </a:br>
              <a:r>
                <a:rPr lang="en-US" sz="2353" dirty="0">
                  <a:solidFill>
                    <a:srgbClr val="0078D7"/>
                  </a:solidFill>
                  <a:latin typeface="Segoe UI Semilight"/>
                  <a:cs typeface="Segoe UI Semibold" panose="020B0702040204020203" pitchFamily="34" charset="0"/>
                </a:rPr>
                <a:t>owner list</a:t>
              </a:r>
            </a:p>
          </p:txBody>
        </p:sp>
        <p:sp>
          <p:nvSpPr>
            <p:cNvPr id="22" name="Rectangle 21"/>
            <p:cNvSpPr/>
            <p:nvPr/>
          </p:nvSpPr>
          <p:spPr bwMode="auto">
            <a:xfrm>
              <a:off x="7702077" y="3733800"/>
              <a:ext cx="45720" cy="14630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sp>
        <p:nvSpPr>
          <p:cNvPr id="62" name="Text Placeholder 2"/>
          <p:cNvSpPr txBox="1">
            <a:spLocks/>
          </p:cNvSpPr>
          <p:nvPr/>
        </p:nvSpPr>
        <p:spPr>
          <a:xfrm>
            <a:off x="269241" y="1007409"/>
            <a:ext cx="9038950" cy="616292"/>
          </a:xfrm>
          <a:prstGeom prst="rect">
            <a:avLst/>
          </a:prstGeom>
        </p:spPr>
        <p:txBody>
          <a:bodyPr vert="horz" wrap="square" lIns="143428" tIns="89642" rIns="143428" bIns="89642" rtlCol="0"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137" spc="-100" dirty="0">
                <a:ln w="3175">
                  <a:noFill/>
                </a:ln>
                <a:solidFill>
                  <a:srgbClr val="0078D7"/>
                </a:solidFill>
                <a:latin typeface="Segoe UI Light"/>
                <a:cs typeface="Segoe UI" pitchFamily="34" charset="0"/>
              </a:rPr>
              <a:t>Work with a consistent management experience</a:t>
            </a:r>
          </a:p>
        </p:txBody>
      </p:sp>
      <p:pic>
        <p:nvPicPr>
          <p:cNvPr id="64" name="Picture 63">
            <a:extLst>
              <a:ext uri="{FF2B5EF4-FFF2-40B4-BE49-F238E27FC236}">
                <a16:creationId xmlns:a16="http://schemas.microsoft.com/office/drawing/2014/main" id="{565F9328-F1A8-4491-9B33-D36BEE49946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0944" y="1966678"/>
            <a:ext cx="6094692" cy="3890141"/>
          </a:xfrm>
          <a:prstGeom prst="rect">
            <a:avLst/>
          </a:prstGeom>
        </p:spPr>
      </p:pic>
    </p:spTree>
    <p:extLst>
      <p:ext uri="{BB962C8B-B14F-4D97-AF65-F5344CB8AC3E}">
        <p14:creationId xmlns:p14="http://schemas.microsoft.com/office/powerpoint/2010/main" val="3062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Freeform 51">
            <a:extLst>
              <a:ext uri="{FF2B5EF4-FFF2-40B4-BE49-F238E27FC236}">
                <a16:creationId xmlns:a16="http://schemas.microsoft.com/office/drawing/2014/main" id="{DF711E52-9FD3-474C-B07E-B7FD9FFEF2C9}"/>
              </a:ext>
            </a:extLst>
          </p:cNvPr>
          <p:cNvSpPr>
            <a:spLocks/>
          </p:cNvSpPr>
          <p:nvPr/>
        </p:nvSpPr>
        <p:spPr bwMode="auto">
          <a:xfrm>
            <a:off x="94106" y="6070921"/>
            <a:ext cx="7947024" cy="31659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63" name="Group 62">
            <a:extLst>
              <a:ext uri="{FF2B5EF4-FFF2-40B4-BE49-F238E27FC236}">
                <a16:creationId xmlns:a16="http://schemas.microsoft.com/office/drawing/2014/main" id="{9B6B4FD1-AC8C-443F-BAD0-D2CCEE10D329}"/>
              </a:ext>
            </a:extLst>
          </p:cNvPr>
          <p:cNvGrpSpPr/>
          <p:nvPr/>
        </p:nvGrpSpPr>
        <p:grpSpPr>
          <a:xfrm>
            <a:off x="827647" y="1805787"/>
            <a:ext cx="6599565" cy="4273987"/>
            <a:chOff x="1037660" y="2052636"/>
            <a:chExt cx="5177241" cy="3352866"/>
          </a:xfrm>
        </p:grpSpPr>
        <p:sp>
          <p:nvSpPr>
            <p:cNvPr id="64" name="Rectangle 63">
              <a:extLst>
                <a:ext uri="{FF2B5EF4-FFF2-40B4-BE49-F238E27FC236}">
                  <a16:creationId xmlns:a16="http://schemas.microsoft.com/office/drawing/2014/main" id="{03A881A2-EB92-42AA-B2BB-1BF95F46DC37}"/>
                </a:ext>
              </a:extLst>
            </p:cNvPr>
            <p:cNvSpPr/>
            <p:nvPr/>
          </p:nvSpPr>
          <p:spPr bwMode="auto">
            <a:xfrm>
              <a:off x="1037660" y="2052636"/>
              <a:ext cx="5177241" cy="335286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sp>
          <p:nvSpPr>
            <p:cNvPr id="65" name="Freeform: Shape 64">
              <a:extLst>
                <a:ext uri="{FF2B5EF4-FFF2-40B4-BE49-F238E27FC236}">
                  <a16:creationId xmlns:a16="http://schemas.microsoft.com/office/drawing/2014/main" id="{AE595B7B-89BE-4DCF-B4C9-38BE6482BA25}"/>
                </a:ext>
              </a:extLst>
            </p:cNvPr>
            <p:cNvSpPr/>
            <p:nvPr/>
          </p:nvSpPr>
          <p:spPr bwMode="auto">
            <a:xfrm>
              <a:off x="2646101" y="2052636"/>
              <a:ext cx="3560364" cy="3272085"/>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err="1">
                <a:solidFill>
                  <a:srgbClr val="353535"/>
                </a:solidFill>
                <a:latin typeface="Segoe UI Semilight"/>
              </a:endParaRPr>
            </a:p>
          </p:txBody>
        </p:sp>
      </p:grpSp>
      <p:sp>
        <p:nvSpPr>
          <p:cNvPr id="17" name="Title 16"/>
          <p:cNvSpPr>
            <a:spLocks noGrp="1"/>
          </p:cNvSpPr>
          <p:nvPr>
            <p:ph type="title"/>
          </p:nvPr>
        </p:nvSpPr>
        <p:spPr/>
        <p:txBody>
          <a:bodyPr/>
          <a:lstStyle/>
          <a:p>
            <a:r>
              <a:rPr lang="en-US" dirty="0"/>
              <a:t>Workspaces</a:t>
            </a:r>
          </a:p>
        </p:txBody>
      </p:sp>
      <p:grpSp>
        <p:nvGrpSpPr>
          <p:cNvPr id="29" name="Group 28"/>
          <p:cNvGrpSpPr/>
          <p:nvPr/>
        </p:nvGrpSpPr>
        <p:grpSpPr>
          <a:xfrm>
            <a:off x="10229219" y="215898"/>
            <a:ext cx="711957" cy="725132"/>
            <a:chOff x="1937450" y="2318816"/>
            <a:chExt cx="3470113" cy="3534328"/>
          </a:xfrm>
        </p:grpSpPr>
        <p:grpSp>
          <p:nvGrpSpPr>
            <p:cNvPr id="30" name="Group 29"/>
            <p:cNvGrpSpPr/>
            <p:nvPr/>
          </p:nvGrpSpPr>
          <p:grpSpPr>
            <a:xfrm>
              <a:off x="3672507" y="3404789"/>
              <a:ext cx="1489912" cy="1146088"/>
              <a:chOff x="4112635" y="4369440"/>
              <a:chExt cx="692456" cy="532659"/>
            </a:xfrm>
          </p:grpSpPr>
          <p:sp>
            <p:nvSpPr>
              <p:cNvPr id="37"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38"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39"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0"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1"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2"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3"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44"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31" name="Oval 30"/>
            <p:cNvSpPr/>
            <p:nvPr/>
          </p:nvSpPr>
          <p:spPr bwMode="auto">
            <a:xfrm>
              <a:off x="1937450" y="2318816"/>
              <a:ext cx="3470113" cy="3470113"/>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sp>
          <p:nvSpPr>
            <p:cNvPr id="32" name="Chord 31"/>
            <p:cNvSpPr/>
            <p:nvPr/>
          </p:nvSpPr>
          <p:spPr bwMode="auto">
            <a:xfrm>
              <a:off x="2372490" y="4052417"/>
              <a:ext cx="1807938" cy="1800727"/>
            </a:xfrm>
            <a:prstGeom prst="chord">
              <a:avLst>
                <a:gd name="adj1" fmla="val 10814695"/>
                <a:gd name="adj2" fmla="val 2154629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3" name="Oval 32"/>
            <p:cNvSpPr/>
            <p:nvPr/>
          </p:nvSpPr>
          <p:spPr bwMode="auto">
            <a:xfrm>
              <a:off x="2694810" y="2752242"/>
              <a:ext cx="1170623" cy="1200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4" name="Group 33"/>
            <p:cNvGrpSpPr/>
            <p:nvPr/>
          </p:nvGrpSpPr>
          <p:grpSpPr>
            <a:xfrm>
              <a:off x="2360784" y="2731459"/>
              <a:ext cx="1845383" cy="2206344"/>
              <a:chOff x="3413315" y="3245389"/>
              <a:chExt cx="531359" cy="635293"/>
            </a:xfrm>
          </p:grpSpPr>
          <p:sp>
            <p:nvSpPr>
              <p:cNvPr id="35"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36"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grpSp>
        <p:nvGrpSpPr>
          <p:cNvPr id="45" name="Group 44"/>
          <p:cNvGrpSpPr/>
          <p:nvPr/>
        </p:nvGrpSpPr>
        <p:grpSpPr>
          <a:xfrm>
            <a:off x="11154663" y="223238"/>
            <a:ext cx="711957" cy="711957"/>
            <a:chOff x="6880825" y="2318816"/>
            <a:chExt cx="3470113" cy="3470113"/>
          </a:xfrm>
        </p:grpSpPr>
        <p:sp>
          <p:nvSpPr>
            <p:cNvPr id="46" name="Oval 45"/>
            <p:cNvSpPr/>
            <p:nvPr/>
          </p:nvSpPr>
          <p:spPr bwMode="auto">
            <a:xfrm>
              <a:off x="6880825" y="2318816"/>
              <a:ext cx="3470113" cy="3470113"/>
            </a:xfrm>
            <a:prstGeom prst="ellipse">
              <a:avLst/>
            </a:prstGeom>
            <a:noFill/>
            <a:ln w="127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grpSp>
          <p:nvGrpSpPr>
            <p:cNvPr id="47" name="Group 46"/>
            <p:cNvGrpSpPr/>
            <p:nvPr/>
          </p:nvGrpSpPr>
          <p:grpSpPr>
            <a:xfrm>
              <a:off x="7428895" y="2731459"/>
              <a:ext cx="1845383" cy="2206344"/>
              <a:chOff x="3413315" y="3245389"/>
              <a:chExt cx="531359" cy="635293"/>
            </a:xfrm>
            <a:solidFill>
              <a:schemeClr val="accent2"/>
            </a:solidFill>
          </p:grpSpPr>
          <p:sp>
            <p:nvSpPr>
              <p:cNvPr id="49"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0"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pic>
          <p:nvPicPr>
            <p:cNvPr id="48" name="Graphic 47"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6471" y="3226835"/>
              <a:ext cx="1786299" cy="1786299"/>
            </a:xfrm>
            <a:prstGeom prst="rect">
              <a:avLst/>
            </a:prstGeom>
          </p:spPr>
        </p:pic>
      </p:grpSp>
      <p:sp>
        <p:nvSpPr>
          <p:cNvPr id="51" name="Rectangle 50"/>
          <p:cNvSpPr/>
          <p:nvPr/>
        </p:nvSpPr>
        <p:spPr bwMode="auto">
          <a:xfrm>
            <a:off x="10152986"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78D7"/>
                </a:solidFill>
                <a:latin typeface="Segoe UI Semilight"/>
                <a:cs typeface="Segoe UI" pitchFamily="34" charset="0"/>
              </a:rPr>
              <a:t>Capacity </a:t>
            </a:r>
            <a:br>
              <a:rPr lang="en-US" sz="980" dirty="0">
                <a:solidFill>
                  <a:srgbClr val="0078D7"/>
                </a:solidFill>
                <a:latin typeface="Segoe UI Semilight"/>
                <a:cs typeface="Segoe UI" pitchFamily="34" charset="0"/>
              </a:rPr>
            </a:br>
            <a:r>
              <a:rPr lang="en-US" sz="980" dirty="0">
                <a:solidFill>
                  <a:srgbClr val="0078D7"/>
                </a:solidFill>
                <a:latin typeface="Segoe UI Semilight"/>
                <a:cs typeface="Segoe UI" pitchFamily="34" charset="0"/>
              </a:rPr>
              <a:t>admin</a:t>
            </a:r>
          </a:p>
        </p:txBody>
      </p:sp>
      <p:sp>
        <p:nvSpPr>
          <p:cNvPr id="52" name="Rectangle 51"/>
          <p:cNvSpPr/>
          <p:nvPr/>
        </p:nvSpPr>
        <p:spPr bwMode="auto">
          <a:xfrm>
            <a:off x="11072171"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2050"/>
                </a:solidFill>
                <a:latin typeface="Segoe UI Semilight"/>
                <a:ea typeface="Segoe UI" pitchFamily="34" charset="0"/>
                <a:cs typeface="Segoe UI" pitchFamily="34" charset="0"/>
              </a:rPr>
              <a:t>Pro user with assignment permissions</a:t>
            </a:r>
          </a:p>
        </p:txBody>
      </p:sp>
      <p:sp>
        <p:nvSpPr>
          <p:cNvPr id="53" name="Rectangle 52"/>
          <p:cNvSpPr/>
          <p:nvPr/>
        </p:nvSpPr>
        <p:spPr bwMode="auto">
          <a:xfrm>
            <a:off x="11072171" y="488"/>
            <a:ext cx="1119829" cy="1481050"/>
          </a:xfrm>
          <a:prstGeom prst="rect">
            <a:avLst/>
          </a:prstGeom>
          <a:solidFill>
            <a:schemeClr val="bg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4" name="Text Placeholder 2"/>
          <p:cNvSpPr txBox="1">
            <a:spLocks/>
          </p:cNvSpPr>
          <p:nvPr/>
        </p:nvSpPr>
        <p:spPr>
          <a:xfrm>
            <a:off x="269241" y="1007409"/>
            <a:ext cx="9038950" cy="616292"/>
          </a:xfrm>
          <a:prstGeom prst="rect">
            <a:avLst/>
          </a:prstGeom>
        </p:spPr>
        <p:txBody>
          <a:bodyPr vert="horz" wrap="square" lIns="143428" tIns="89642" rIns="143428" bIns="89642" rtlCol="0"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137" spc="-100" dirty="0">
                <a:ln w="3175">
                  <a:noFill/>
                </a:ln>
                <a:solidFill>
                  <a:srgbClr val="0078D7"/>
                </a:solidFill>
                <a:latin typeface="Segoe UI Light"/>
                <a:cs typeface="Segoe UI" pitchFamily="34" charset="0"/>
              </a:rPr>
              <a:t>Assign workspaces to dedicated capacity</a:t>
            </a:r>
          </a:p>
        </p:txBody>
      </p:sp>
      <p:grpSp>
        <p:nvGrpSpPr>
          <p:cNvPr id="9" name="Group 8"/>
          <p:cNvGrpSpPr/>
          <p:nvPr/>
        </p:nvGrpSpPr>
        <p:grpSpPr>
          <a:xfrm>
            <a:off x="7551293" y="1805065"/>
            <a:ext cx="4193117" cy="986067"/>
            <a:chOff x="7702712" y="1840764"/>
            <a:chExt cx="4277198" cy="1005840"/>
          </a:xfrm>
        </p:grpSpPr>
        <p:sp>
          <p:nvSpPr>
            <p:cNvPr id="56" name="Rectangle 55"/>
            <p:cNvSpPr/>
            <p:nvPr/>
          </p:nvSpPr>
          <p:spPr bwMode="auto">
            <a:xfrm>
              <a:off x="7702712" y="1840764"/>
              <a:ext cx="4277198" cy="10058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Migrate the entire organization workspaces</a:t>
              </a:r>
            </a:p>
          </p:txBody>
        </p:sp>
        <p:sp>
          <p:nvSpPr>
            <p:cNvPr id="57" name="Rectangle 56"/>
            <p:cNvSpPr/>
            <p:nvPr/>
          </p:nvSpPr>
          <p:spPr bwMode="auto">
            <a:xfrm>
              <a:off x="7702712" y="1840764"/>
              <a:ext cx="45720" cy="10058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grpSp>
        <p:nvGrpSpPr>
          <p:cNvPr id="8" name="Group 7"/>
          <p:cNvGrpSpPr/>
          <p:nvPr/>
        </p:nvGrpSpPr>
        <p:grpSpPr>
          <a:xfrm>
            <a:off x="7551293" y="2945738"/>
            <a:ext cx="4193117" cy="986067"/>
            <a:chOff x="7702712" y="2934189"/>
            <a:chExt cx="4277198" cy="1005840"/>
          </a:xfrm>
        </p:grpSpPr>
        <p:sp>
          <p:nvSpPr>
            <p:cNvPr id="20" name="Rectangle 19"/>
            <p:cNvSpPr/>
            <p:nvPr/>
          </p:nvSpPr>
          <p:spPr bwMode="auto">
            <a:xfrm>
              <a:off x="7702712" y="2934189"/>
              <a:ext cx="4277198" cy="10058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Migrate specific users' workspaces to capacity</a:t>
              </a:r>
            </a:p>
          </p:txBody>
        </p:sp>
        <p:sp>
          <p:nvSpPr>
            <p:cNvPr id="21" name="Rectangle 20"/>
            <p:cNvSpPr/>
            <p:nvPr/>
          </p:nvSpPr>
          <p:spPr bwMode="auto">
            <a:xfrm>
              <a:off x="7702712" y="2934189"/>
              <a:ext cx="45720" cy="10058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3BD43CC8-74F6-4F8E-BB34-58A77F63C8D0}"/>
              </a:ext>
            </a:extLst>
          </p:cNvPr>
          <p:cNvGrpSpPr/>
          <p:nvPr/>
        </p:nvGrpSpPr>
        <p:grpSpPr>
          <a:xfrm>
            <a:off x="7551293" y="4086409"/>
            <a:ext cx="4193117" cy="986067"/>
            <a:chOff x="7702712" y="2934189"/>
            <a:chExt cx="4277198" cy="1005840"/>
          </a:xfrm>
        </p:grpSpPr>
        <p:sp>
          <p:nvSpPr>
            <p:cNvPr id="60" name="Rectangle 59">
              <a:extLst>
                <a:ext uri="{FF2B5EF4-FFF2-40B4-BE49-F238E27FC236}">
                  <a16:creationId xmlns:a16="http://schemas.microsoft.com/office/drawing/2014/main" id="{67B49C63-F6ED-4D27-A294-6F7E484C004D}"/>
                </a:ext>
              </a:extLst>
            </p:cNvPr>
            <p:cNvSpPr/>
            <p:nvPr/>
          </p:nvSpPr>
          <p:spPr bwMode="auto">
            <a:xfrm>
              <a:off x="7702712" y="2934189"/>
              <a:ext cx="4277198" cy="100584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Migrate specific workspaces to capacity</a:t>
              </a:r>
            </a:p>
          </p:txBody>
        </p:sp>
        <p:sp>
          <p:nvSpPr>
            <p:cNvPr id="61" name="Rectangle 60">
              <a:extLst>
                <a:ext uri="{FF2B5EF4-FFF2-40B4-BE49-F238E27FC236}">
                  <a16:creationId xmlns:a16="http://schemas.microsoft.com/office/drawing/2014/main" id="{3DFBA7DA-E497-417E-88BA-4041577460CB}"/>
                </a:ext>
              </a:extLst>
            </p:cNvPr>
            <p:cNvSpPr/>
            <p:nvPr/>
          </p:nvSpPr>
          <p:spPr bwMode="auto">
            <a:xfrm>
              <a:off x="7702712" y="2934189"/>
              <a:ext cx="45720" cy="100584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F660A8E7-427A-47AA-B032-6C68032299B6}"/>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38146" y="1963639"/>
            <a:ext cx="6166335" cy="3935869"/>
          </a:xfrm>
          <a:prstGeom prst="rect">
            <a:avLst/>
          </a:prstGeom>
        </p:spPr>
      </p:pic>
    </p:spTree>
    <p:extLst>
      <p:ext uri="{BB962C8B-B14F-4D97-AF65-F5344CB8AC3E}">
        <p14:creationId xmlns:p14="http://schemas.microsoft.com/office/powerpoint/2010/main" val="225216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bwMode="auto">
          <a:xfrm>
            <a:off x="827649" y="1805787"/>
            <a:ext cx="6599564" cy="4273986"/>
          </a:xfrm>
          <a:prstGeom prst="rect">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err="1">
              <a:solidFill>
                <a:srgbClr val="353535"/>
              </a:solidFill>
              <a:latin typeface="Segoe UI Semilight"/>
            </a:endParaRPr>
          </a:p>
        </p:txBody>
      </p:sp>
      <p:sp>
        <p:nvSpPr>
          <p:cNvPr id="36" name="Freeform: Shape 35"/>
          <p:cNvSpPr/>
          <p:nvPr/>
        </p:nvSpPr>
        <p:spPr bwMode="auto">
          <a:xfrm>
            <a:off x="2877971" y="1805787"/>
            <a:ext cx="4538489" cy="4171013"/>
          </a:xfrm>
          <a:custGeom>
            <a:avLst/>
            <a:gdLst>
              <a:gd name="connsiteX0" fmla="*/ 0 w 3180686"/>
              <a:gd name="connsiteY0" fmla="*/ 0 h 2860548"/>
              <a:gd name="connsiteX1" fmla="*/ 3180686 w 3180686"/>
              <a:gd name="connsiteY1" fmla="*/ 0 h 2860548"/>
              <a:gd name="connsiteX2" fmla="*/ 3180686 w 3180686"/>
              <a:gd name="connsiteY2" fmla="*/ 2860548 h 2860548"/>
              <a:gd name="connsiteX3" fmla="*/ 0 w 3180686"/>
              <a:gd name="connsiteY3" fmla="*/ 0 h 2860548"/>
            </a:gdLst>
            <a:ahLst/>
            <a:cxnLst>
              <a:cxn ang="0">
                <a:pos x="connsiteX0" y="connsiteY0"/>
              </a:cxn>
              <a:cxn ang="0">
                <a:pos x="connsiteX1" y="connsiteY1"/>
              </a:cxn>
              <a:cxn ang="0">
                <a:pos x="connsiteX2" y="connsiteY2"/>
              </a:cxn>
              <a:cxn ang="0">
                <a:pos x="connsiteX3" y="connsiteY3"/>
              </a:cxn>
            </a:cxnLst>
            <a:rect l="l" t="t" r="r" b="b"/>
            <a:pathLst>
              <a:path w="3180686" h="2860548">
                <a:moveTo>
                  <a:pt x="0" y="0"/>
                </a:moveTo>
                <a:lnTo>
                  <a:pt x="3180686" y="0"/>
                </a:lnTo>
                <a:lnTo>
                  <a:pt x="3180686" y="2860548"/>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dirty="0" err="1">
              <a:solidFill>
                <a:srgbClr val="353535"/>
              </a:solidFill>
              <a:latin typeface="Segoe UI Semilight"/>
            </a:endParaRPr>
          </a:p>
        </p:txBody>
      </p:sp>
      <p:sp>
        <p:nvSpPr>
          <p:cNvPr id="6" name="Title 5"/>
          <p:cNvSpPr>
            <a:spLocks noGrp="1"/>
          </p:cNvSpPr>
          <p:nvPr>
            <p:ph type="title"/>
          </p:nvPr>
        </p:nvSpPr>
        <p:spPr>
          <a:xfrm>
            <a:off x="269241" y="289957"/>
            <a:ext cx="11655840" cy="899537"/>
          </a:xfrm>
        </p:spPr>
        <p:txBody>
          <a:bodyPr/>
          <a:lstStyle/>
          <a:p>
            <a:r>
              <a:rPr lang="en-US" dirty="0"/>
              <a:t>Capacity</a:t>
            </a:r>
          </a:p>
        </p:txBody>
      </p:sp>
      <p:sp>
        <p:nvSpPr>
          <p:cNvPr id="3" name="Rectangle 2"/>
          <p:cNvSpPr/>
          <p:nvPr/>
        </p:nvSpPr>
        <p:spPr bwMode="auto">
          <a:xfrm>
            <a:off x="12744484" y="6662222"/>
            <a:ext cx="350878" cy="2264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31" name="Group 30"/>
          <p:cNvGrpSpPr/>
          <p:nvPr/>
        </p:nvGrpSpPr>
        <p:grpSpPr>
          <a:xfrm>
            <a:off x="10229219" y="215898"/>
            <a:ext cx="711957" cy="725132"/>
            <a:chOff x="1937450" y="2318816"/>
            <a:chExt cx="3470113" cy="3534328"/>
          </a:xfrm>
        </p:grpSpPr>
        <p:grpSp>
          <p:nvGrpSpPr>
            <p:cNvPr id="32" name="Group 31"/>
            <p:cNvGrpSpPr/>
            <p:nvPr/>
          </p:nvGrpSpPr>
          <p:grpSpPr>
            <a:xfrm>
              <a:off x="3672507" y="3404789"/>
              <a:ext cx="1489912" cy="1146088"/>
              <a:chOff x="4112635" y="4369440"/>
              <a:chExt cx="692456" cy="532659"/>
            </a:xfrm>
          </p:grpSpPr>
          <p:sp>
            <p:nvSpPr>
              <p:cNvPr id="50" name="Freeform 33"/>
              <p:cNvSpPr>
                <a:spLocks/>
              </p:cNvSpPr>
              <p:nvPr/>
            </p:nvSpPr>
            <p:spPr bwMode="auto">
              <a:xfrm>
                <a:off x="4112635" y="4369440"/>
                <a:ext cx="514470" cy="404041"/>
              </a:xfrm>
              <a:custGeom>
                <a:avLst/>
                <a:gdLst>
                  <a:gd name="T0" fmla="*/ 396 w 396"/>
                  <a:gd name="T1" fmla="*/ 311 h 311"/>
                  <a:gd name="T2" fmla="*/ 32 w 396"/>
                  <a:gd name="T3" fmla="*/ 311 h 311"/>
                  <a:gd name="T4" fmla="*/ 32 w 396"/>
                  <a:gd name="T5" fmla="*/ 284 h 311"/>
                  <a:gd name="T6" fmla="*/ 370 w 396"/>
                  <a:gd name="T7" fmla="*/ 284 h 311"/>
                  <a:gd name="T8" fmla="*/ 370 w 396"/>
                  <a:gd name="T9" fmla="*/ 27 h 311"/>
                  <a:gd name="T10" fmla="*/ 0 w 396"/>
                  <a:gd name="T11" fmla="*/ 27 h 311"/>
                  <a:gd name="T12" fmla="*/ 0 w 396"/>
                  <a:gd name="T13" fmla="*/ 0 h 311"/>
                  <a:gd name="T14" fmla="*/ 396 w 396"/>
                  <a:gd name="T15" fmla="*/ 0 h 311"/>
                  <a:gd name="T16" fmla="*/ 396 w 396"/>
                  <a:gd name="T17" fmla="*/ 311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 h="311">
                    <a:moveTo>
                      <a:pt x="396" y="311"/>
                    </a:moveTo>
                    <a:lnTo>
                      <a:pt x="32" y="311"/>
                    </a:lnTo>
                    <a:lnTo>
                      <a:pt x="32" y="284"/>
                    </a:lnTo>
                    <a:lnTo>
                      <a:pt x="370" y="284"/>
                    </a:lnTo>
                    <a:lnTo>
                      <a:pt x="370" y="27"/>
                    </a:lnTo>
                    <a:lnTo>
                      <a:pt x="0" y="27"/>
                    </a:lnTo>
                    <a:lnTo>
                      <a:pt x="0" y="0"/>
                    </a:lnTo>
                    <a:lnTo>
                      <a:pt x="396" y="0"/>
                    </a:lnTo>
                    <a:lnTo>
                      <a:pt x="396" y="311"/>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51" name="Rectangle 34"/>
              <p:cNvSpPr>
                <a:spLocks noChangeArrowheads="1"/>
              </p:cNvSpPr>
              <p:nvPr/>
            </p:nvSpPr>
            <p:spPr bwMode="auto">
              <a:xfrm>
                <a:off x="4323100" y="4756592"/>
                <a:ext cx="33778" cy="12861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2" name="Freeform 35"/>
              <p:cNvSpPr>
                <a:spLocks/>
              </p:cNvSpPr>
              <p:nvPr/>
            </p:nvSpPr>
            <p:spPr bwMode="auto">
              <a:xfrm>
                <a:off x="4534864" y="4438296"/>
                <a:ext cx="270227" cy="463803"/>
              </a:xfrm>
              <a:custGeom>
                <a:avLst/>
                <a:gdLst>
                  <a:gd name="T0" fmla="*/ 208 w 208"/>
                  <a:gd name="T1" fmla="*/ 357 h 357"/>
                  <a:gd name="T2" fmla="*/ 0 w 208"/>
                  <a:gd name="T3" fmla="*/ 357 h 357"/>
                  <a:gd name="T4" fmla="*/ 0 w 208"/>
                  <a:gd name="T5" fmla="*/ 245 h 357"/>
                  <a:gd name="T6" fmla="*/ 26 w 208"/>
                  <a:gd name="T7" fmla="*/ 245 h 357"/>
                  <a:gd name="T8" fmla="*/ 26 w 208"/>
                  <a:gd name="T9" fmla="*/ 330 h 357"/>
                  <a:gd name="T10" fmla="*/ 182 w 208"/>
                  <a:gd name="T11" fmla="*/ 330 h 357"/>
                  <a:gd name="T12" fmla="*/ 182 w 208"/>
                  <a:gd name="T13" fmla="*/ 27 h 357"/>
                  <a:gd name="T14" fmla="*/ 58 w 208"/>
                  <a:gd name="T15" fmla="*/ 27 h 357"/>
                  <a:gd name="T16" fmla="*/ 58 w 208"/>
                  <a:gd name="T17" fmla="*/ 0 h 357"/>
                  <a:gd name="T18" fmla="*/ 208 w 208"/>
                  <a:gd name="T19" fmla="*/ 0 h 357"/>
                  <a:gd name="T20" fmla="*/ 208 w 208"/>
                  <a:gd name="T21" fmla="*/ 357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8" h="357">
                    <a:moveTo>
                      <a:pt x="208" y="357"/>
                    </a:moveTo>
                    <a:lnTo>
                      <a:pt x="0" y="357"/>
                    </a:lnTo>
                    <a:lnTo>
                      <a:pt x="0" y="245"/>
                    </a:lnTo>
                    <a:lnTo>
                      <a:pt x="26" y="245"/>
                    </a:lnTo>
                    <a:lnTo>
                      <a:pt x="26" y="330"/>
                    </a:lnTo>
                    <a:lnTo>
                      <a:pt x="182" y="330"/>
                    </a:lnTo>
                    <a:lnTo>
                      <a:pt x="182" y="27"/>
                    </a:lnTo>
                    <a:lnTo>
                      <a:pt x="58" y="27"/>
                    </a:lnTo>
                    <a:lnTo>
                      <a:pt x="58" y="0"/>
                    </a:lnTo>
                    <a:lnTo>
                      <a:pt x="208" y="0"/>
                    </a:lnTo>
                    <a:lnTo>
                      <a:pt x="208" y="357"/>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3" name="Rectangle 36"/>
              <p:cNvSpPr>
                <a:spLocks noChangeArrowheads="1"/>
              </p:cNvSpPr>
              <p:nvPr/>
            </p:nvSpPr>
            <p:spPr bwMode="auto">
              <a:xfrm>
                <a:off x="4208774" y="4867021"/>
                <a:ext cx="228653" cy="350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4" name="Rectangle 37"/>
              <p:cNvSpPr>
                <a:spLocks noChangeArrowheads="1"/>
              </p:cNvSpPr>
              <p:nvPr/>
            </p:nvSpPr>
            <p:spPr bwMode="auto">
              <a:xfrm>
                <a:off x="4610216" y="4576008"/>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5" name="Rectangle 38"/>
              <p:cNvSpPr>
                <a:spLocks noChangeArrowheads="1"/>
              </p:cNvSpPr>
              <p:nvPr/>
            </p:nvSpPr>
            <p:spPr bwMode="auto">
              <a:xfrm>
                <a:off x="4610216" y="4687736"/>
                <a:ext cx="177986" cy="33778"/>
              </a:xfrm>
              <a:prstGeom prst="rect">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6" name="Freeform 39"/>
              <p:cNvSpPr>
                <a:spLocks/>
              </p:cNvSpPr>
              <p:nvPr/>
            </p:nvSpPr>
            <p:spPr bwMode="auto">
              <a:xfrm>
                <a:off x="4221765" y="4490263"/>
                <a:ext cx="110429" cy="162396"/>
              </a:xfrm>
              <a:custGeom>
                <a:avLst/>
                <a:gdLst>
                  <a:gd name="T0" fmla="*/ 65 w 85"/>
                  <a:gd name="T1" fmla="*/ 125 h 125"/>
                  <a:gd name="T2" fmla="*/ 0 w 85"/>
                  <a:gd name="T3" fmla="*/ 13 h 125"/>
                  <a:gd name="T4" fmla="*/ 26 w 85"/>
                  <a:gd name="T5" fmla="*/ 0 h 125"/>
                  <a:gd name="T6" fmla="*/ 85 w 85"/>
                  <a:gd name="T7" fmla="*/ 112 h 125"/>
                  <a:gd name="T8" fmla="*/ 65 w 85"/>
                  <a:gd name="T9" fmla="*/ 125 h 125"/>
                </a:gdLst>
                <a:ahLst/>
                <a:cxnLst>
                  <a:cxn ang="0">
                    <a:pos x="T0" y="T1"/>
                  </a:cxn>
                  <a:cxn ang="0">
                    <a:pos x="T2" y="T3"/>
                  </a:cxn>
                  <a:cxn ang="0">
                    <a:pos x="T4" y="T5"/>
                  </a:cxn>
                  <a:cxn ang="0">
                    <a:pos x="T6" y="T7"/>
                  </a:cxn>
                  <a:cxn ang="0">
                    <a:pos x="T8" y="T9"/>
                  </a:cxn>
                </a:cxnLst>
                <a:rect l="0" t="0" r="r" b="b"/>
                <a:pathLst>
                  <a:path w="85" h="125">
                    <a:moveTo>
                      <a:pt x="65" y="125"/>
                    </a:moveTo>
                    <a:lnTo>
                      <a:pt x="0" y="13"/>
                    </a:lnTo>
                    <a:lnTo>
                      <a:pt x="26" y="0"/>
                    </a:lnTo>
                    <a:lnTo>
                      <a:pt x="85" y="112"/>
                    </a:lnTo>
                    <a:lnTo>
                      <a:pt x="65" y="125"/>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sp>
            <p:nvSpPr>
              <p:cNvPr id="57" name="Freeform 40"/>
              <p:cNvSpPr>
                <a:spLocks/>
              </p:cNvSpPr>
              <p:nvPr/>
            </p:nvSpPr>
            <p:spPr bwMode="auto">
              <a:xfrm>
                <a:off x="4373768" y="4473373"/>
                <a:ext cx="118224" cy="179285"/>
              </a:xfrm>
              <a:custGeom>
                <a:avLst/>
                <a:gdLst>
                  <a:gd name="T0" fmla="*/ 20 w 91"/>
                  <a:gd name="T1" fmla="*/ 138 h 138"/>
                  <a:gd name="T2" fmla="*/ 0 w 91"/>
                  <a:gd name="T3" fmla="*/ 119 h 138"/>
                  <a:gd name="T4" fmla="*/ 52 w 91"/>
                  <a:gd name="T5" fmla="*/ 72 h 138"/>
                  <a:gd name="T6" fmla="*/ 0 w 91"/>
                  <a:gd name="T7" fmla="*/ 20 h 138"/>
                  <a:gd name="T8" fmla="*/ 20 w 91"/>
                  <a:gd name="T9" fmla="*/ 0 h 138"/>
                  <a:gd name="T10" fmla="*/ 91 w 91"/>
                  <a:gd name="T11" fmla="*/ 72 h 138"/>
                  <a:gd name="T12" fmla="*/ 20 w 91"/>
                  <a:gd name="T13" fmla="*/ 138 h 138"/>
                </a:gdLst>
                <a:ahLst/>
                <a:cxnLst>
                  <a:cxn ang="0">
                    <a:pos x="T0" y="T1"/>
                  </a:cxn>
                  <a:cxn ang="0">
                    <a:pos x="T2" y="T3"/>
                  </a:cxn>
                  <a:cxn ang="0">
                    <a:pos x="T4" y="T5"/>
                  </a:cxn>
                  <a:cxn ang="0">
                    <a:pos x="T6" y="T7"/>
                  </a:cxn>
                  <a:cxn ang="0">
                    <a:pos x="T8" y="T9"/>
                  </a:cxn>
                  <a:cxn ang="0">
                    <a:pos x="T10" y="T11"/>
                  </a:cxn>
                  <a:cxn ang="0">
                    <a:pos x="T12" y="T13"/>
                  </a:cxn>
                </a:cxnLst>
                <a:rect l="0" t="0" r="r" b="b"/>
                <a:pathLst>
                  <a:path w="91" h="138">
                    <a:moveTo>
                      <a:pt x="20" y="138"/>
                    </a:moveTo>
                    <a:lnTo>
                      <a:pt x="0" y="119"/>
                    </a:lnTo>
                    <a:lnTo>
                      <a:pt x="52" y="72"/>
                    </a:lnTo>
                    <a:lnTo>
                      <a:pt x="0" y="20"/>
                    </a:lnTo>
                    <a:lnTo>
                      <a:pt x="20" y="0"/>
                    </a:lnTo>
                    <a:lnTo>
                      <a:pt x="91" y="72"/>
                    </a:lnTo>
                    <a:lnTo>
                      <a:pt x="20" y="138"/>
                    </a:ln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sp>
          <p:nvSpPr>
            <p:cNvPr id="33" name="Oval 32"/>
            <p:cNvSpPr/>
            <p:nvPr/>
          </p:nvSpPr>
          <p:spPr bwMode="auto">
            <a:xfrm>
              <a:off x="1937450" y="2318816"/>
              <a:ext cx="3470113" cy="3470113"/>
            </a:xfrm>
            <a:prstGeom prst="ellipse">
              <a:avLst/>
            </a:prstGeom>
            <a:noFill/>
            <a:ln w="127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sp>
          <p:nvSpPr>
            <p:cNvPr id="45" name="Chord 44"/>
            <p:cNvSpPr/>
            <p:nvPr/>
          </p:nvSpPr>
          <p:spPr bwMode="auto">
            <a:xfrm>
              <a:off x="2372490" y="4052417"/>
              <a:ext cx="1807938" cy="1800727"/>
            </a:xfrm>
            <a:prstGeom prst="chord">
              <a:avLst>
                <a:gd name="adj1" fmla="val 10814695"/>
                <a:gd name="adj2" fmla="val 2154629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6" name="Oval 45"/>
            <p:cNvSpPr/>
            <p:nvPr/>
          </p:nvSpPr>
          <p:spPr bwMode="auto">
            <a:xfrm>
              <a:off x="2694810" y="2752242"/>
              <a:ext cx="1170623" cy="120092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b="1"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47" name="Group 46"/>
            <p:cNvGrpSpPr/>
            <p:nvPr/>
          </p:nvGrpSpPr>
          <p:grpSpPr>
            <a:xfrm>
              <a:off x="2360784" y="2731459"/>
              <a:ext cx="1845383" cy="2206344"/>
              <a:chOff x="3413315" y="3245389"/>
              <a:chExt cx="531359" cy="635293"/>
            </a:xfrm>
          </p:grpSpPr>
          <p:sp>
            <p:nvSpPr>
              <p:cNvPr id="48"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49"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solidFill>
                <a:srgbClr val="0070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grpSp>
      <p:grpSp>
        <p:nvGrpSpPr>
          <p:cNvPr id="58" name="Group 57"/>
          <p:cNvGrpSpPr/>
          <p:nvPr/>
        </p:nvGrpSpPr>
        <p:grpSpPr>
          <a:xfrm>
            <a:off x="11154663" y="223238"/>
            <a:ext cx="711957" cy="711957"/>
            <a:chOff x="6880825" y="2318816"/>
            <a:chExt cx="3470113" cy="3470113"/>
          </a:xfrm>
        </p:grpSpPr>
        <p:sp>
          <p:nvSpPr>
            <p:cNvPr id="59" name="Oval 58"/>
            <p:cNvSpPr/>
            <p:nvPr/>
          </p:nvSpPr>
          <p:spPr bwMode="auto">
            <a:xfrm>
              <a:off x="6880825" y="2318816"/>
              <a:ext cx="3470113" cy="3470113"/>
            </a:xfrm>
            <a:prstGeom prst="ellipse">
              <a:avLst/>
            </a:prstGeom>
            <a:noFill/>
            <a:ln w="12700">
              <a:solidFill>
                <a:schemeClr val="accent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961" dirty="0">
                <a:gradFill>
                  <a:gsLst>
                    <a:gs pos="5439">
                      <a:srgbClr val="F8F8F8"/>
                    </a:gs>
                    <a:gs pos="10000">
                      <a:srgbClr val="F8F8F8"/>
                    </a:gs>
                  </a:gsLst>
                  <a:lin ang="5400000" scaled="0"/>
                </a:gradFill>
                <a:latin typeface="Segoe UI Semilight"/>
              </a:endParaRPr>
            </a:p>
          </p:txBody>
        </p:sp>
        <p:grpSp>
          <p:nvGrpSpPr>
            <p:cNvPr id="60" name="Group 59"/>
            <p:cNvGrpSpPr/>
            <p:nvPr/>
          </p:nvGrpSpPr>
          <p:grpSpPr>
            <a:xfrm>
              <a:off x="7428895" y="2731459"/>
              <a:ext cx="1845383" cy="2206344"/>
              <a:chOff x="3413315" y="3245389"/>
              <a:chExt cx="531359" cy="635293"/>
            </a:xfrm>
            <a:solidFill>
              <a:schemeClr val="accent2"/>
            </a:solidFill>
          </p:grpSpPr>
          <p:sp>
            <p:nvSpPr>
              <p:cNvPr id="62" name="Freeform 31"/>
              <p:cNvSpPr>
                <a:spLocks noEditPoints="1"/>
              </p:cNvSpPr>
              <p:nvPr/>
            </p:nvSpPr>
            <p:spPr bwMode="auto">
              <a:xfrm>
                <a:off x="3488667" y="3245389"/>
                <a:ext cx="388451" cy="394947"/>
              </a:xfrm>
              <a:custGeom>
                <a:avLst/>
                <a:gdLst>
                  <a:gd name="T0" fmla="*/ 23 w 46"/>
                  <a:gd name="T1" fmla="*/ 46 h 46"/>
                  <a:gd name="T2" fmla="*/ 0 w 46"/>
                  <a:gd name="T3" fmla="*/ 23 h 46"/>
                  <a:gd name="T4" fmla="*/ 23 w 46"/>
                  <a:gd name="T5" fmla="*/ 0 h 46"/>
                  <a:gd name="T6" fmla="*/ 46 w 46"/>
                  <a:gd name="T7" fmla="*/ 23 h 46"/>
                  <a:gd name="T8" fmla="*/ 23 w 46"/>
                  <a:gd name="T9" fmla="*/ 46 h 46"/>
                  <a:gd name="T10" fmla="*/ 23 w 46"/>
                  <a:gd name="T11" fmla="*/ 4 h 46"/>
                  <a:gd name="T12" fmla="*/ 4 w 46"/>
                  <a:gd name="T13" fmla="*/ 23 h 46"/>
                  <a:gd name="T14" fmla="*/ 23 w 46"/>
                  <a:gd name="T15" fmla="*/ 42 h 46"/>
                  <a:gd name="T16" fmla="*/ 42 w 46"/>
                  <a:gd name="T17" fmla="*/ 23 h 46"/>
                  <a:gd name="T18" fmla="*/ 23 w 46"/>
                  <a:gd name="T19" fmla="*/ 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 h="46">
                    <a:moveTo>
                      <a:pt x="23" y="46"/>
                    </a:moveTo>
                    <a:cubicBezTo>
                      <a:pt x="10" y="46"/>
                      <a:pt x="0" y="36"/>
                      <a:pt x="0" y="23"/>
                    </a:cubicBezTo>
                    <a:cubicBezTo>
                      <a:pt x="0" y="11"/>
                      <a:pt x="10" y="0"/>
                      <a:pt x="23" y="0"/>
                    </a:cubicBezTo>
                    <a:cubicBezTo>
                      <a:pt x="35" y="0"/>
                      <a:pt x="46" y="11"/>
                      <a:pt x="46" y="23"/>
                    </a:cubicBezTo>
                    <a:cubicBezTo>
                      <a:pt x="46" y="36"/>
                      <a:pt x="35" y="46"/>
                      <a:pt x="23" y="46"/>
                    </a:cubicBezTo>
                    <a:close/>
                    <a:moveTo>
                      <a:pt x="23" y="4"/>
                    </a:moveTo>
                    <a:cubicBezTo>
                      <a:pt x="12" y="4"/>
                      <a:pt x="4" y="13"/>
                      <a:pt x="4" y="23"/>
                    </a:cubicBezTo>
                    <a:cubicBezTo>
                      <a:pt x="4" y="34"/>
                      <a:pt x="12" y="42"/>
                      <a:pt x="23" y="42"/>
                    </a:cubicBezTo>
                    <a:cubicBezTo>
                      <a:pt x="33" y="42"/>
                      <a:pt x="42" y="34"/>
                      <a:pt x="42" y="23"/>
                    </a:cubicBezTo>
                    <a:cubicBezTo>
                      <a:pt x="42" y="13"/>
                      <a:pt x="33" y="4"/>
                      <a:pt x="2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solidFill>
                    <a:srgbClr val="353535"/>
                  </a:solidFill>
                  <a:latin typeface="Segoe UI Semilight"/>
                </a:endParaRPr>
              </a:p>
            </p:txBody>
          </p:sp>
          <p:sp>
            <p:nvSpPr>
              <p:cNvPr id="63" name="Freeform 32"/>
              <p:cNvSpPr>
                <a:spLocks/>
              </p:cNvSpPr>
              <p:nvPr/>
            </p:nvSpPr>
            <p:spPr bwMode="auto">
              <a:xfrm>
                <a:off x="3413315" y="3606558"/>
                <a:ext cx="531359" cy="274124"/>
              </a:xfrm>
              <a:custGeom>
                <a:avLst/>
                <a:gdLst>
                  <a:gd name="T0" fmla="*/ 63 w 63"/>
                  <a:gd name="T1" fmla="*/ 32 h 32"/>
                  <a:gd name="T2" fmla="*/ 59 w 63"/>
                  <a:gd name="T3" fmla="*/ 32 h 32"/>
                  <a:gd name="T4" fmla="*/ 32 w 63"/>
                  <a:gd name="T5" fmla="*/ 4 h 32"/>
                  <a:gd name="T6" fmla="*/ 4 w 63"/>
                  <a:gd name="T7" fmla="*/ 32 h 32"/>
                  <a:gd name="T8" fmla="*/ 0 w 63"/>
                  <a:gd name="T9" fmla="*/ 32 h 32"/>
                  <a:gd name="T10" fmla="*/ 32 w 63"/>
                  <a:gd name="T11" fmla="*/ 0 h 32"/>
                  <a:gd name="T12" fmla="*/ 63 w 63"/>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63" h="32">
                    <a:moveTo>
                      <a:pt x="63" y="32"/>
                    </a:moveTo>
                    <a:cubicBezTo>
                      <a:pt x="59" y="32"/>
                      <a:pt x="59" y="32"/>
                      <a:pt x="59" y="32"/>
                    </a:cubicBezTo>
                    <a:cubicBezTo>
                      <a:pt x="59" y="17"/>
                      <a:pt x="47" y="4"/>
                      <a:pt x="32" y="4"/>
                    </a:cubicBezTo>
                    <a:cubicBezTo>
                      <a:pt x="17" y="4"/>
                      <a:pt x="4" y="17"/>
                      <a:pt x="4" y="32"/>
                    </a:cubicBezTo>
                    <a:cubicBezTo>
                      <a:pt x="0" y="32"/>
                      <a:pt x="0" y="32"/>
                      <a:pt x="0" y="32"/>
                    </a:cubicBezTo>
                    <a:cubicBezTo>
                      <a:pt x="0" y="14"/>
                      <a:pt x="14" y="0"/>
                      <a:pt x="32" y="0"/>
                    </a:cubicBezTo>
                    <a:cubicBezTo>
                      <a:pt x="49" y="0"/>
                      <a:pt x="63" y="14"/>
                      <a:pt x="63"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pic>
          <p:nvPicPr>
            <p:cNvPr id="61" name="Graphic 60" descr="Pencil"/>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8536471" y="3226835"/>
              <a:ext cx="1786299" cy="1786299"/>
            </a:xfrm>
            <a:prstGeom prst="rect">
              <a:avLst/>
            </a:prstGeom>
          </p:spPr>
        </p:pic>
      </p:grpSp>
      <p:sp>
        <p:nvSpPr>
          <p:cNvPr id="64" name="Rectangle 63"/>
          <p:cNvSpPr/>
          <p:nvPr/>
        </p:nvSpPr>
        <p:spPr bwMode="auto">
          <a:xfrm>
            <a:off x="10152986"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78D7"/>
                </a:solidFill>
                <a:latin typeface="Segoe UI Semilight"/>
                <a:cs typeface="Segoe UI" pitchFamily="34" charset="0"/>
              </a:rPr>
              <a:t>Capacity </a:t>
            </a:r>
            <a:br>
              <a:rPr lang="en-US" sz="980" dirty="0">
                <a:solidFill>
                  <a:srgbClr val="0078D7"/>
                </a:solidFill>
                <a:latin typeface="Segoe UI Semilight"/>
                <a:cs typeface="Segoe UI" pitchFamily="34" charset="0"/>
              </a:rPr>
            </a:br>
            <a:r>
              <a:rPr lang="en-US" sz="980" dirty="0">
                <a:solidFill>
                  <a:srgbClr val="0078D7"/>
                </a:solidFill>
                <a:latin typeface="Segoe UI Semilight"/>
                <a:cs typeface="Segoe UI" pitchFamily="34" charset="0"/>
              </a:rPr>
              <a:t>admin</a:t>
            </a:r>
          </a:p>
        </p:txBody>
      </p:sp>
      <p:sp>
        <p:nvSpPr>
          <p:cNvPr id="65" name="Rectangle 64"/>
          <p:cNvSpPr/>
          <p:nvPr/>
        </p:nvSpPr>
        <p:spPr bwMode="auto">
          <a:xfrm>
            <a:off x="11072171" y="1001854"/>
            <a:ext cx="876938" cy="37250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sz="980" dirty="0">
                <a:solidFill>
                  <a:srgbClr val="002050"/>
                </a:solidFill>
                <a:latin typeface="Segoe UI Semilight"/>
                <a:ea typeface="Segoe UI" pitchFamily="34" charset="0"/>
                <a:cs typeface="Segoe UI" pitchFamily="34" charset="0"/>
              </a:rPr>
              <a:t>Pro user with assignment permissions</a:t>
            </a:r>
          </a:p>
        </p:txBody>
      </p:sp>
      <p:sp>
        <p:nvSpPr>
          <p:cNvPr id="66" name="Text Placeholder 2"/>
          <p:cNvSpPr txBox="1">
            <a:spLocks/>
          </p:cNvSpPr>
          <p:nvPr/>
        </p:nvSpPr>
        <p:spPr>
          <a:xfrm>
            <a:off x="269241" y="1007409"/>
            <a:ext cx="9038950" cy="616292"/>
          </a:xfrm>
          <a:prstGeom prst="rect">
            <a:avLst/>
          </a:prstGeom>
        </p:spPr>
        <p:txBody>
          <a:bodyPr vert="horz" wrap="square" lIns="143428" tIns="89642" rIns="143428" bIns="89642" rtlCol="0" anchor="ctr">
            <a:sp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buNone/>
            </a:pPr>
            <a:r>
              <a:rPr lang="en-US" sz="3137" spc="-100" dirty="0">
                <a:ln w="3175">
                  <a:noFill/>
                </a:ln>
                <a:solidFill>
                  <a:srgbClr val="0078D7"/>
                </a:solidFill>
                <a:latin typeface="Segoe UI Light"/>
                <a:cs typeface="Segoe UI" pitchFamily="34" charset="0"/>
              </a:rPr>
              <a:t>Move content from shared to dedicated capacity</a:t>
            </a:r>
          </a:p>
        </p:txBody>
      </p:sp>
      <p:sp>
        <p:nvSpPr>
          <p:cNvPr id="34" name="Freeform 51"/>
          <p:cNvSpPr>
            <a:spLocks/>
          </p:cNvSpPr>
          <p:nvPr/>
        </p:nvSpPr>
        <p:spPr bwMode="auto">
          <a:xfrm>
            <a:off x="94107" y="6070920"/>
            <a:ext cx="7947022" cy="316593"/>
          </a:xfrm>
          <a:custGeom>
            <a:avLst/>
            <a:gdLst>
              <a:gd name="T0" fmla="*/ 0 w 1914"/>
              <a:gd name="T1" fmla="*/ 0 h 75"/>
              <a:gd name="T2" fmla="*/ 0 w 1914"/>
              <a:gd name="T3" fmla="*/ 4 h 75"/>
              <a:gd name="T4" fmla="*/ 70 w 1914"/>
              <a:gd name="T5" fmla="*/ 75 h 75"/>
              <a:gd name="T6" fmla="*/ 1844 w 1914"/>
              <a:gd name="T7" fmla="*/ 75 h 75"/>
              <a:gd name="T8" fmla="*/ 1914 w 1914"/>
              <a:gd name="T9" fmla="*/ 4 h 75"/>
              <a:gd name="T10" fmla="*/ 1914 w 1914"/>
              <a:gd name="T11" fmla="*/ 0 h 75"/>
              <a:gd name="T12" fmla="*/ 0 w 1914"/>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1914" h="75">
                <a:moveTo>
                  <a:pt x="0" y="0"/>
                </a:moveTo>
                <a:cubicBezTo>
                  <a:pt x="0" y="4"/>
                  <a:pt x="0" y="4"/>
                  <a:pt x="0" y="4"/>
                </a:cubicBezTo>
                <a:cubicBezTo>
                  <a:pt x="0" y="43"/>
                  <a:pt x="32" y="75"/>
                  <a:pt x="70" y="75"/>
                </a:cubicBezTo>
                <a:cubicBezTo>
                  <a:pt x="1844" y="75"/>
                  <a:pt x="1844" y="75"/>
                  <a:pt x="1844" y="75"/>
                </a:cubicBezTo>
                <a:cubicBezTo>
                  <a:pt x="1883" y="75"/>
                  <a:pt x="1914" y="43"/>
                  <a:pt x="1914" y="4"/>
                </a:cubicBezTo>
                <a:cubicBezTo>
                  <a:pt x="1914" y="0"/>
                  <a:pt x="1914" y="0"/>
                  <a:pt x="1914" y="0"/>
                </a:cubicBez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353535"/>
              </a:solidFill>
              <a:latin typeface="Segoe UI Semilight"/>
            </a:endParaRPr>
          </a:p>
        </p:txBody>
      </p:sp>
      <p:grpSp>
        <p:nvGrpSpPr>
          <p:cNvPr id="10" name="Group 9"/>
          <p:cNvGrpSpPr/>
          <p:nvPr/>
        </p:nvGrpSpPr>
        <p:grpSpPr>
          <a:xfrm>
            <a:off x="7550631" y="2873827"/>
            <a:ext cx="4193117" cy="1344637"/>
            <a:chOff x="7702036" y="3139812"/>
            <a:chExt cx="4277198" cy="1115568"/>
          </a:xfrm>
        </p:grpSpPr>
        <p:sp>
          <p:nvSpPr>
            <p:cNvPr id="40" name="Rectangle 39"/>
            <p:cNvSpPr/>
            <p:nvPr/>
          </p:nvSpPr>
          <p:spPr bwMode="auto">
            <a:xfrm>
              <a:off x="7702036" y="3139812"/>
              <a:ext cx="4277198" cy="11155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Seamlessly move content from Capacity to Shared and back again</a:t>
              </a:r>
            </a:p>
          </p:txBody>
        </p:sp>
        <p:sp>
          <p:nvSpPr>
            <p:cNvPr id="41" name="Rectangle 40"/>
            <p:cNvSpPr/>
            <p:nvPr/>
          </p:nvSpPr>
          <p:spPr bwMode="auto">
            <a:xfrm>
              <a:off x="7702077" y="3139812"/>
              <a:ext cx="45720" cy="11155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grpSp>
        <p:nvGrpSpPr>
          <p:cNvPr id="9" name="Group 8"/>
          <p:cNvGrpSpPr/>
          <p:nvPr/>
        </p:nvGrpSpPr>
        <p:grpSpPr>
          <a:xfrm>
            <a:off x="7550631" y="1805065"/>
            <a:ext cx="4193117" cy="986067"/>
            <a:chOff x="7702036" y="1840764"/>
            <a:chExt cx="4277198" cy="1115568"/>
          </a:xfrm>
        </p:grpSpPr>
        <p:sp>
          <p:nvSpPr>
            <p:cNvPr id="43" name="Rectangle 42"/>
            <p:cNvSpPr/>
            <p:nvPr/>
          </p:nvSpPr>
          <p:spPr bwMode="auto">
            <a:xfrm>
              <a:off x="7702036" y="1840764"/>
              <a:ext cx="4277198" cy="111556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r>
                <a:rPr lang="en-US" sz="2353" dirty="0">
                  <a:solidFill>
                    <a:srgbClr val="0078D7"/>
                  </a:solidFill>
                  <a:latin typeface="Segoe UI Semilight"/>
                  <a:cs typeface="Segoe UI Semibold" panose="020B0702040204020203" pitchFamily="34" charset="0"/>
                </a:rPr>
                <a:t>Easy to identify workspaces with Premium</a:t>
              </a:r>
            </a:p>
          </p:txBody>
        </p:sp>
        <p:sp>
          <p:nvSpPr>
            <p:cNvPr id="44" name="Rectangle 43"/>
            <p:cNvSpPr/>
            <p:nvPr/>
          </p:nvSpPr>
          <p:spPr bwMode="auto">
            <a:xfrm>
              <a:off x="7702036" y="1840764"/>
              <a:ext cx="45720" cy="111556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44821" rIns="179285" bIns="44821" numCol="1" spcCol="0" rtlCol="0" fromWordArt="0" anchor="ctr" anchorCtr="0" forceAA="0" compatLnSpc="1">
              <a:prstTxWarp prst="textNoShape">
                <a:avLst/>
              </a:prstTxWarp>
              <a:noAutofit/>
            </a:bodyPr>
            <a:lstStyle/>
            <a:p>
              <a:pPr defTabSz="914102" fontAlgn="base">
                <a:spcBef>
                  <a:spcPct val="0"/>
                </a:spcBef>
                <a:spcAft>
                  <a:spcPct val="0"/>
                </a:spcAft>
              </a:pPr>
              <a:endParaRPr lang="en-US" sz="2353" dirty="0">
                <a:solidFill>
                  <a:srgbClr val="FFFFFF"/>
                </a:solidFill>
                <a:latin typeface="Segoe UI Semilight"/>
                <a:ea typeface="Segoe UI" pitchFamily="34" charset="0"/>
                <a:cs typeface="Segoe UI" pitchFamily="34" charset="0"/>
              </a:endParaRPr>
            </a:p>
          </p:txBody>
        </p:sp>
      </p:grpSp>
      <p:pic>
        <p:nvPicPr>
          <p:cNvPr id="5" name="Picture 4">
            <a:extLst>
              <a:ext uri="{FF2B5EF4-FFF2-40B4-BE49-F238E27FC236}">
                <a16:creationId xmlns:a16="http://schemas.microsoft.com/office/drawing/2014/main" id="{80A0BDA5-5981-46F5-9D8C-56B9422D246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71618" y="2003192"/>
            <a:ext cx="6068303" cy="3873297"/>
          </a:xfrm>
          <a:prstGeom prst="rect">
            <a:avLst/>
          </a:prstGeom>
        </p:spPr>
      </p:pic>
      <p:sp>
        <p:nvSpPr>
          <p:cNvPr id="74" name="Freeform: Shape 73"/>
          <p:cNvSpPr/>
          <p:nvPr/>
        </p:nvSpPr>
        <p:spPr bwMode="auto">
          <a:xfrm>
            <a:off x="1815808" y="2550660"/>
            <a:ext cx="5734822" cy="824966"/>
          </a:xfrm>
          <a:custGeom>
            <a:avLst/>
            <a:gdLst>
              <a:gd name="connsiteX0" fmla="*/ 4114800 w 4114800"/>
              <a:gd name="connsiteY0" fmla="*/ 0 h 482600"/>
              <a:gd name="connsiteX1" fmla="*/ 482600 w 4114800"/>
              <a:gd name="connsiteY1" fmla="*/ 0 h 482600"/>
              <a:gd name="connsiteX2" fmla="*/ 0 w 4114800"/>
              <a:gd name="connsiteY2" fmla="*/ 482600 h 482600"/>
              <a:gd name="connsiteX3" fmla="*/ 0 w 4114800"/>
              <a:gd name="connsiteY3" fmla="*/ 482600 h 482600"/>
            </a:gdLst>
            <a:ahLst/>
            <a:cxnLst>
              <a:cxn ang="0">
                <a:pos x="connsiteX0" y="connsiteY0"/>
              </a:cxn>
              <a:cxn ang="0">
                <a:pos x="connsiteX1" y="connsiteY1"/>
              </a:cxn>
              <a:cxn ang="0">
                <a:pos x="connsiteX2" y="connsiteY2"/>
              </a:cxn>
              <a:cxn ang="0">
                <a:pos x="connsiteX3" y="connsiteY3"/>
              </a:cxn>
            </a:cxnLst>
            <a:rect l="l" t="t" r="r" b="b"/>
            <a:pathLst>
              <a:path w="4114800" h="482600">
                <a:moveTo>
                  <a:pt x="4114800" y="0"/>
                </a:moveTo>
                <a:lnTo>
                  <a:pt x="482600" y="0"/>
                </a:lnTo>
                <a:lnTo>
                  <a:pt x="0" y="482600"/>
                </a:lnTo>
                <a:lnTo>
                  <a:pt x="0" y="482600"/>
                </a:lnTo>
              </a:path>
            </a:pathLst>
          </a:custGeom>
          <a:noFill/>
          <a:ln w="2857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latin typeface="Segoe UI Semilight"/>
            </a:endParaRPr>
          </a:p>
        </p:txBody>
      </p:sp>
      <p:sp>
        <p:nvSpPr>
          <p:cNvPr id="76" name="Freeform: Shape 75"/>
          <p:cNvSpPr/>
          <p:nvPr/>
        </p:nvSpPr>
        <p:spPr bwMode="auto">
          <a:xfrm>
            <a:off x="5531598" y="3573080"/>
            <a:ext cx="2019032" cy="1070508"/>
          </a:xfrm>
          <a:custGeom>
            <a:avLst/>
            <a:gdLst>
              <a:gd name="connsiteX0" fmla="*/ 4114800 w 4114800"/>
              <a:gd name="connsiteY0" fmla="*/ 0 h 482600"/>
              <a:gd name="connsiteX1" fmla="*/ 482600 w 4114800"/>
              <a:gd name="connsiteY1" fmla="*/ 0 h 482600"/>
              <a:gd name="connsiteX2" fmla="*/ 0 w 4114800"/>
              <a:gd name="connsiteY2" fmla="*/ 482600 h 482600"/>
              <a:gd name="connsiteX3" fmla="*/ 0 w 4114800"/>
              <a:gd name="connsiteY3" fmla="*/ 482600 h 482600"/>
            </a:gdLst>
            <a:ahLst/>
            <a:cxnLst>
              <a:cxn ang="0">
                <a:pos x="connsiteX0" y="connsiteY0"/>
              </a:cxn>
              <a:cxn ang="0">
                <a:pos x="connsiteX1" y="connsiteY1"/>
              </a:cxn>
              <a:cxn ang="0">
                <a:pos x="connsiteX2" y="connsiteY2"/>
              </a:cxn>
              <a:cxn ang="0">
                <a:pos x="connsiteX3" y="connsiteY3"/>
              </a:cxn>
            </a:cxnLst>
            <a:rect l="l" t="t" r="r" b="b"/>
            <a:pathLst>
              <a:path w="4114800" h="482600">
                <a:moveTo>
                  <a:pt x="4114800" y="0"/>
                </a:moveTo>
                <a:lnTo>
                  <a:pt x="482600" y="0"/>
                </a:lnTo>
                <a:lnTo>
                  <a:pt x="0" y="482600"/>
                </a:lnTo>
                <a:lnTo>
                  <a:pt x="0" y="482600"/>
                </a:lnTo>
              </a:path>
            </a:pathLst>
          </a:custGeom>
          <a:noFill/>
          <a:ln w="28575"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dirty="0">
              <a:solidFill>
                <a:srgbClr val="FFFFFF"/>
              </a:solidFill>
              <a:latin typeface="Segoe UI Semilight"/>
            </a:endParaRPr>
          </a:p>
        </p:txBody>
      </p:sp>
    </p:spTree>
    <p:extLst>
      <p:ext uri="{BB962C8B-B14F-4D97-AF65-F5344CB8AC3E}">
        <p14:creationId xmlns:p14="http://schemas.microsoft.com/office/powerpoint/2010/main" val="162800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hidden"/>
                                      </p:to>
                                    </p:set>
                                  </p:childTnLst>
                                </p:cTn>
                              </p:par>
                            </p:childTnLst>
                          </p:cTn>
                        </p:par>
                        <p:par>
                          <p:cTn id="7" fill="hold">
                            <p:stCondLst>
                              <p:cond delay="1000"/>
                            </p:stCondLst>
                            <p:childTnLst>
                              <p:par>
                                <p:cTn id="8" presetID="22" presetClass="entr" presetSubtype="2" fill="hold" grpId="0" nodeType="afterEffect">
                                  <p:stCondLst>
                                    <p:cond delay="1000"/>
                                  </p:stCondLst>
                                  <p:childTnLst>
                                    <p:set>
                                      <p:cBhvr>
                                        <p:cTn id="9" dur="1" fill="hold">
                                          <p:stCondLst>
                                            <p:cond delay="0"/>
                                          </p:stCondLst>
                                        </p:cTn>
                                        <p:tgtEl>
                                          <p:spTgt spid="74"/>
                                        </p:tgtEl>
                                        <p:attrNameLst>
                                          <p:attrName>style.visibility</p:attrName>
                                        </p:attrNameLst>
                                      </p:cBhvr>
                                      <p:to>
                                        <p:strVal val="visible"/>
                                      </p:to>
                                    </p:set>
                                    <p:animEffect transition="in" filter="wipe(right)">
                                      <p:cBhvr>
                                        <p:cTn id="10" dur="500"/>
                                        <p:tgtEl>
                                          <p:spTgt spid="74"/>
                                        </p:tgtEl>
                                      </p:cBhvr>
                                    </p:animEffect>
                                  </p:childTnLst>
                                </p:cTn>
                              </p:par>
                            </p:childTnLst>
                          </p:cTn>
                        </p:par>
                        <p:par>
                          <p:cTn id="11" fill="hold">
                            <p:stCondLst>
                              <p:cond delay="2500"/>
                            </p:stCondLst>
                            <p:childTnLst>
                              <p:par>
                                <p:cTn id="12" presetID="22" presetClass="entr" presetSubtype="2" fill="hold" grpId="0" nodeType="after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wipe(right)">
                                      <p:cBhvr>
                                        <p:cTn id="14"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4" grpId="0" animBg="1"/>
      <p:bldP spid="7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4FD10-8D38-4EF1-A6B4-8EC0C81CC432}"/>
              </a:ext>
            </a:extLst>
          </p:cNvPr>
          <p:cNvSpPr>
            <a:spLocks noGrp="1"/>
          </p:cNvSpPr>
          <p:nvPr>
            <p:ph type="title"/>
          </p:nvPr>
        </p:nvSpPr>
        <p:spPr/>
        <p:txBody>
          <a:bodyPr/>
          <a:lstStyle/>
          <a:p>
            <a:r>
              <a:rPr lang="en-US" dirty="0"/>
              <a:t>Power BI Premium is the future</a:t>
            </a:r>
          </a:p>
        </p:txBody>
      </p:sp>
      <p:pic>
        <p:nvPicPr>
          <p:cNvPr id="5" name="Picture 4">
            <a:extLst>
              <a:ext uri="{FF2B5EF4-FFF2-40B4-BE49-F238E27FC236}">
                <a16:creationId xmlns:a16="http://schemas.microsoft.com/office/drawing/2014/main" id="{78620C04-0246-4CD3-A306-4DEF8C0D26FB}"/>
              </a:ext>
            </a:extLst>
          </p:cNvPr>
          <p:cNvPicPr>
            <a:picLocks noChangeAspect="1"/>
          </p:cNvPicPr>
          <p:nvPr/>
        </p:nvPicPr>
        <p:blipFill>
          <a:blip r:embed="rId2"/>
          <a:stretch>
            <a:fillRect/>
          </a:stretch>
        </p:blipFill>
        <p:spPr>
          <a:xfrm>
            <a:off x="1505585" y="2022157"/>
            <a:ext cx="7067550" cy="2447925"/>
          </a:xfrm>
          <a:prstGeom prst="rect">
            <a:avLst/>
          </a:prstGeom>
        </p:spPr>
      </p:pic>
      <p:sp>
        <p:nvSpPr>
          <p:cNvPr id="7" name="TextBox 6">
            <a:extLst>
              <a:ext uri="{FF2B5EF4-FFF2-40B4-BE49-F238E27FC236}">
                <a16:creationId xmlns:a16="http://schemas.microsoft.com/office/drawing/2014/main" id="{A02D6A7C-44D9-45A6-8DD8-D1DC69BA329B}"/>
              </a:ext>
            </a:extLst>
          </p:cNvPr>
          <p:cNvSpPr txBox="1"/>
          <p:nvPr/>
        </p:nvSpPr>
        <p:spPr>
          <a:xfrm>
            <a:off x="584200" y="5569545"/>
            <a:ext cx="11023600" cy="523220"/>
          </a:xfrm>
          <a:prstGeom prst="rect">
            <a:avLst/>
          </a:prstGeom>
          <a:noFill/>
        </p:spPr>
        <p:txBody>
          <a:bodyPr wrap="square">
            <a:spAutoFit/>
          </a:bodyPr>
          <a:lstStyle/>
          <a:p>
            <a:r>
              <a:rPr lang="en-US" sz="1400" dirty="0"/>
              <a:t>https://powerbi.microsoft.com/en-us/blog/power-bi-premium-and-azure-analysis-services/#:~:text=The%20table%20below%20lists%20where%20the%20significant%20differences,%20%20Yes%20%2011%20more%20rows%20</a:t>
            </a:r>
          </a:p>
        </p:txBody>
      </p:sp>
    </p:spTree>
    <p:extLst>
      <p:ext uri="{BB962C8B-B14F-4D97-AF65-F5344CB8AC3E}">
        <p14:creationId xmlns:p14="http://schemas.microsoft.com/office/powerpoint/2010/main" val="459883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1CFC4F-1491-3746-9888-A73947FDA337}"/>
              </a:ext>
            </a:extLst>
          </p:cNvPr>
          <p:cNvSpPr txBox="1"/>
          <p:nvPr/>
        </p:nvSpPr>
        <p:spPr>
          <a:xfrm>
            <a:off x="0" y="144114"/>
            <a:ext cx="4475264" cy="523220"/>
          </a:xfrm>
          <a:prstGeom prst="rect">
            <a:avLst/>
          </a:prstGeom>
          <a:noFill/>
        </p:spPr>
        <p:txBody>
          <a:bodyPr wrap="none" rtlCol="0">
            <a:spAutoFit/>
          </a:bodyPr>
          <a:lstStyle/>
          <a:p>
            <a:r>
              <a:rPr lang="en-US" sz="2800" b="1" dirty="0"/>
              <a:t>Power BI Online (in browser)</a:t>
            </a:r>
          </a:p>
        </p:txBody>
      </p:sp>
      <p:sp>
        <p:nvSpPr>
          <p:cNvPr id="3" name="TextBox 2">
            <a:extLst>
              <a:ext uri="{FF2B5EF4-FFF2-40B4-BE49-F238E27FC236}">
                <a16:creationId xmlns:a16="http://schemas.microsoft.com/office/drawing/2014/main" id="{0AE8F760-9D1D-E943-9AC5-AC71A7E82E85}"/>
              </a:ext>
            </a:extLst>
          </p:cNvPr>
          <p:cNvSpPr txBox="1"/>
          <p:nvPr/>
        </p:nvSpPr>
        <p:spPr>
          <a:xfrm>
            <a:off x="71184" y="2822378"/>
            <a:ext cx="5013592" cy="1754326"/>
          </a:xfrm>
          <a:prstGeom prst="rect">
            <a:avLst/>
          </a:prstGeom>
          <a:noFill/>
        </p:spPr>
        <p:txBody>
          <a:bodyPr wrap="square" rtlCol="0">
            <a:spAutoFit/>
          </a:bodyPr>
          <a:lstStyle/>
          <a:p>
            <a:r>
              <a:rPr lang="en-US" sz="1200" b="1" dirty="0">
                <a:solidFill>
                  <a:srgbClr val="FF0000"/>
                </a:solidFill>
              </a:rPr>
              <a:t>DAX</a:t>
            </a:r>
            <a:r>
              <a:rPr lang="en-US" sz="1200" dirty="0"/>
              <a:t> = Data Analysis Expressions (available only in Windows Desktop app)</a:t>
            </a:r>
          </a:p>
          <a:p>
            <a:r>
              <a:rPr lang="en-US" sz="1200" dirty="0"/>
              <a:t>Formula language with functions - similar to Microsoft Excel</a:t>
            </a:r>
          </a:p>
          <a:p>
            <a:r>
              <a:rPr lang="en-US" sz="1200" dirty="0"/>
              <a:t>Good introduction video:</a:t>
            </a:r>
          </a:p>
          <a:p>
            <a:r>
              <a:rPr lang="en-US" sz="1200" dirty="0"/>
              <a:t> - </a:t>
            </a:r>
            <a:r>
              <a:rPr lang="en-US" sz="1200" dirty="0">
                <a:hlinkClick r:id="rId2"/>
              </a:rPr>
              <a:t>https://www.youtube.com/watch?v=waG_JhBgUpM</a:t>
            </a:r>
            <a:r>
              <a:rPr lang="en-US" sz="1200" dirty="0"/>
              <a:t> </a:t>
            </a:r>
          </a:p>
          <a:p>
            <a:r>
              <a:rPr lang="en-US" sz="1200" dirty="0"/>
              <a:t>Measure = &lt;some DAX function&gt;.</a:t>
            </a:r>
          </a:p>
          <a:p>
            <a:r>
              <a:rPr lang="en-US" sz="1200" dirty="0"/>
              <a:t>Total Number = sum(</a:t>
            </a:r>
            <a:r>
              <a:rPr lang="en-US" sz="1200" dirty="0" err="1"/>
              <a:t>TabName</a:t>
            </a:r>
            <a:r>
              <a:rPr lang="en-US" sz="1200" dirty="0"/>
              <a:t>[</a:t>
            </a:r>
            <a:r>
              <a:rPr lang="en-US" sz="1200" dirty="0" err="1"/>
              <a:t>ColName</a:t>
            </a:r>
            <a:r>
              <a:rPr lang="en-US" sz="1200" dirty="0"/>
              <a:t>])</a:t>
            </a:r>
          </a:p>
          <a:p>
            <a:endParaRPr lang="en-US" sz="1200" dirty="0"/>
          </a:p>
          <a:p>
            <a:r>
              <a:rPr lang="en-US" sz="1200" dirty="0"/>
              <a:t>DAX Studio: </a:t>
            </a:r>
            <a:r>
              <a:rPr lang="en-US" sz="1200" dirty="0">
                <a:hlinkClick r:id="rId3"/>
              </a:rPr>
              <a:t>https://daxstudio.org/</a:t>
            </a:r>
            <a:r>
              <a:rPr lang="en-US" sz="1200" dirty="0"/>
              <a:t> - free, for Windows, lets you troubleshoot Power BI datasets, see the statistics on them and work on the DAX </a:t>
            </a:r>
          </a:p>
        </p:txBody>
      </p:sp>
      <p:pic>
        <p:nvPicPr>
          <p:cNvPr id="1026" name="Picture 2" descr="The user interface in Power BI Desktop">
            <a:extLst>
              <a:ext uri="{FF2B5EF4-FFF2-40B4-BE49-F238E27FC236}">
                <a16:creationId xmlns:a16="http://schemas.microsoft.com/office/drawing/2014/main" id="{3D85B796-2B5B-9148-BB8C-B58C7810231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529916" y="443253"/>
            <a:ext cx="3508702" cy="28610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9BC1ED7-6B67-1642-91F0-259973A94BBB}"/>
              </a:ext>
            </a:extLst>
          </p:cNvPr>
          <p:cNvSpPr txBox="1"/>
          <p:nvPr/>
        </p:nvSpPr>
        <p:spPr>
          <a:xfrm>
            <a:off x="0" y="683027"/>
            <a:ext cx="5364549" cy="2123658"/>
          </a:xfrm>
          <a:prstGeom prst="rect">
            <a:avLst/>
          </a:prstGeom>
          <a:noFill/>
        </p:spPr>
        <p:txBody>
          <a:bodyPr wrap="square" rtlCol="0">
            <a:spAutoFit/>
          </a:bodyPr>
          <a:lstStyle/>
          <a:p>
            <a:r>
              <a:rPr lang="en-US" sz="1200" dirty="0"/>
              <a:t>Power BI Desktop (a.k.a. Designer) is available </a:t>
            </a:r>
            <a:r>
              <a:rPr lang="en-US" sz="1200" b="1" dirty="0">
                <a:solidFill>
                  <a:srgbClr val="FF0000"/>
                </a:solidFill>
              </a:rPr>
              <a:t>ONLY on Windows</a:t>
            </a:r>
            <a:r>
              <a:rPr lang="en-US" sz="1200" dirty="0"/>
              <a:t>.</a:t>
            </a:r>
          </a:p>
          <a:p>
            <a:endParaRPr lang="en-US" sz="1200" dirty="0"/>
          </a:p>
          <a:p>
            <a:r>
              <a:rPr lang="en-US" sz="1200" dirty="0"/>
              <a:t>If you are on a Mac, your choices are:</a:t>
            </a:r>
            <a:br>
              <a:rPr lang="en-US" sz="1200" dirty="0"/>
            </a:br>
            <a:r>
              <a:rPr lang="en-US" sz="1200" dirty="0"/>
              <a:t> - </a:t>
            </a:r>
            <a:r>
              <a:rPr lang="en-US" sz="1200" dirty="0">
                <a:hlinkClick r:id="rId5"/>
              </a:rPr>
              <a:t>https://www.macworld.co.uk/feature/best-virtual-machine-software-3671133/</a:t>
            </a:r>
            <a:r>
              <a:rPr lang="en-US" sz="1200" dirty="0"/>
              <a:t> </a:t>
            </a:r>
          </a:p>
          <a:p>
            <a:pPr marL="285750" indent="-285750">
              <a:buFont typeface="Arial" panose="020B0604020202020204" pitchFamily="34" charset="0"/>
              <a:buChar char="•"/>
            </a:pPr>
            <a:r>
              <a:rPr lang="en-US" sz="1200" dirty="0"/>
              <a:t>FREE - Wine ( </a:t>
            </a:r>
            <a:r>
              <a:rPr lang="en-US" sz="1200" dirty="0">
                <a:hlinkClick r:id="rId6"/>
              </a:rPr>
              <a:t>https://www.winehq.org/</a:t>
            </a:r>
            <a:r>
              <a:rPr lang="en-US" sz="1200" dirty="0"/>
              <a:t> ) </a:t>
            </a:r>
            <a:br>
              <a:rPr lang="en-US" sz="1200" dirty="0"/>
            </a:br>
            <a:r>
              <a:rPr lang="en-US" sz="1200" dirty="0"/>
              <a:t>or VirtualBox  ( </a:t>
            </a:r>
            <a:r>
              <a:rPr lang="en-US" sz="1200" dirty="0">
                <a:hlinkClick r:id="rId7"/>
              </a:rPr>
              <a:t>https://www.virtualbox.org/</a:t>
            </a:r>
            <a:r>
              <a:rPr lang="en-US" sz="1200" dirty="0"/>
              <a:t> )</a:t>
            </a:r>
            <a:br>
              <a:rPr lang="en-US" sz="1200" dirty="0"/>
            </a:br>
            <a:r>
              <a:rPr lang="en-US" sz="1200" dirty="0"/>
              <a:t>                            </a:t>
            </a:r>
            <a:r>
              <a:rPr lang="en-US" sz="1200" dirty="0">
                <a:hlinkClick r:id="rId8"/>
              </a:rPr>
              <a:t>https://www.youtube.com/watch?v=J-S_TvtIm5Y</a:t>
            </a:r>
            <a:r>
              <a:rPr lang="en-US" sz="1200" dirty="0"/>
              <a:t> </a:t>
            </a:r>
          </a:p>
          <a:p>
            <a:pPr marL="285750" indent="-285750">
              <a:buFont typeface="Arial" panose="020B0604020202020204" pitchFamily="34" charset="0"/>
              <a:buChar char="•"/>
            </a:pPr>
            <a:r>
              <a:rPr lang="en-US" sz="1200" dirty="0"/>
              <a:t>Parallels - $80 - </a:t>
            </a:r>
            <a:r>
              <a:rPr lang="en-US" sz="1200" dirty="0">
                <a:hlinkClick r:id="rId9"/>
              </a:rPr>
              <a:t>https://www.youtube.com/watch?v=r89fGOM1bq0</a:t>
            </a:r>
            <a:r>
              <a:rPr lang="en-US" sz="1200" dirty="0"/>
              <a:t>  </a:t>
            </a:r>
          </a:p>
          <a:p>
            <a:pPr marL="285750" indent="-285750">
              <a:buFont typeface="Arial" panose="020B0604020202020204" pitchFamily="34" charset="0"/>
              <a:buChar char="•"/>
            </a:pPr>
            <a:r>
              <a:rPr lang="en-US" sz="1200" dirty="0"/>
              <a:t>Dual Boot (Apple's Boot Camp - free)</a:t>
            </a:r>
          </a:p>
          <a:p>
            <a:pPr marL="285750" indent="-285750">
              <a:buFont typeface="Arial" panose="020B0604020202020204" pitchFamily="34" charset="0"/>
              <a:buChar char="•"/>
            </a:pPr>
            <a:r>
              <a:rPr lang="en-US" sz="1200" dirty="0" err="1"/>
              <a:t>Trend.net</a:t>
            </a:r>
            <a:r>
              <a:rPr lang="en-US" sz="1200" dirty="0"/>
              <a:t>  $9/</a:t>
            </a:r>
            <a:r>
              <a:rPr lang="en-US" sz="1200" dirty="0" err="1"/>
              <a:t>mo</a:t>
            </a:r>
            <a:endParaRPr lang="en-US" sz="1200" dirty="0"/>
          </a:p>
          <a:p>
            <a:pPr marL="285750" indent="-285750">
              <a:buFont typeface="Arial" panose="020B0604020202020204" pitchFamily="34" charset="0"/>
              <a:buChar char="•"/>
            </a:pPr>
            <a:r>
              <a:rPr lang="en-US" sz="1200" dirty="0"/>
              <a:t>Azure VM $100/</a:t>
            </a:r>
            <a:r>
              <a:rPr lang="en-US" sz="1200" dirty="0" err="1"/>
              <a:t>mo</a:t>
            </a:r>
            <a:endParaRPr lang="en-US" sz="1200" dirty="0"/>
          </a:p>
        </p:txBody>
      </p:sp>
      <p:sp>
        <p:nvSpPr>
          <p:cNvPr id="6" name="TextBox 5">
            <a:extLst>
              <a:ext uri="{FF2B5EF4-FFF2-40B4-BE49-F238E27FC236}">
                <a16:creationId xmlns:a16="http://schemas.microsoft.com/office/drawing/2014/main" id="{596AB324-EABF-B945-BACA-5C5E93B1063A}"/>
              </a:ext>
            </a:extLst>
          </p:cNvPr>
          <p:cNvSpPr txBox="1"/>
          <p:nvPr/>
        </p:nvSpPr>
        <p:spPr>
          <a:xfrm>
            <a:off x="6033391" y="1144691"/>
            <a:ext cx="2536663" cy="1200329"/>
          </a:xfrm>
          <a:prstGeom prst="rect">
            <a:avLst/>
          </a:prstGeom>
          <a:noFill/>
        </p:spPr>
        <p:txBody>
          <a:bodyPr wrap="square" rtlCol="0">
            <a:spAutoFit/>
          </a:bodyPr>
          <a:lstStyle/>
          <a:p>
            <a:r>
              <a:rPr lang="en-US" sz="1200" b="1" dirty="0">
                <a:solidFill>
                  <a:srgbClr val="FF0000"/>
                </a:solidFill>
              </a:rPr>
              <a:t>Available in Desktop Designer:</a:t>
            </a:r>
          </a:p>
          <a:p>
            <a:pPr marL="285750" indent="-285750">
              <a:buFont typeface="Arial" panose="020B0604020202020204" pitchFamily="34" charset="0"/>
              <a:buChar char="•"/>
            </a:pPr>
            <a:r>
              <a:rPr lang="en-US" sz="1200" dirty="0"/>
              <a:t>Data transformation, modeling, </a:t>
            </a:r>
            <a:br>
              <a:rPr lang="en-US" sz="1200" dirty="0"/>
            </a:br>
            <a:r>
              <a:rPr lang="en-US" sz="1200" dirty="0"/>
              <a:t>and shaping</a:t>
            </a:r>
          </a:p>
          <a:p>
            <a:pPr marL="285750" indent="-285750">
              <a:buFont typeface="Arial" panose="020B0604020202020204" pitchFamily="34" charset="0"/>
              <a:buChar char="•"/>
            </a:pPr>
            <a:r>
              <a:rPr lang="en-US" sz="1200" dirty="0"/>
              <a:t>Calculated columns</a:t>
            </a:r>
          </a:p>
          <a:p>
            <a:pPr marL="285750" indent="-285750">
              <a:buFont typeface="Arial" panose="020B0604020202020204" pitchFamily="34" charset="0"/>
              <a:buChar char="•"/>
            </a:pPr>
            <a:r>
              <a:rPr lang="en-US" sz="1200" dirty="0"/>
              <a:t>Python and DAX</a:t>
            </a:r>
          </a:p>
          <a:p>
            <a:pPr marL="285750" indent="-285750">
              <a:buFont typeface="Arial" panose="020B0604020202020204" pitchFamily="34" charset="0"/>
              <a:buChar char="•"/>
            </a:pPr>
            <a:r>
              <a:rPr lang="en-US" sz="1200" dirty="0"/>
              <a:t>RLS creation (row-level security)</a:t>
            </a:r>
          </a:p>
        </p:txBody>
      </p:sp>
      <p:sp>
        <p:nvSpPr>
          <p:cNvPr id="7" name="TextBox 6">
            <a:extLst>
              <a:ext uri="{FF2B5EF4-FFF2-40B4-BE49-F238E27FC236}">
                <a16:creationId xmlns:a16="http://schemas.microsoft.com/office/drawing/2014/main" id="{6A680E7A-039E-0344-8729-C3A24CDBD5EC}"/>
              </a:ext>
            </a:extLst>
          </p:cNvPr>
          <p:cNvSpPr txBox="1"/>
          <p:nvPr/>
        </p:nvSpPr>
        <p:spPr>
          <a:xfrm>
            <a:off x="6033391" y="4746613"/>
            <a:ext cx="2426115" cy="1015663"/>
          </a:xfrm>
          <a:prstGeom prst="rect">
            <a:avLst/>
          </a:prstGeom>
          <a:noFill/>
        </p:spPr>
        <p:txBody>
          <a:bodyPr wrap="square" rtlCol="0">
            <a:spAutoFit/>
          </a:bodyPr>
          <a:lstStyle/>
          <a:p>
            <a:r>
              <a:rPr lang="en-US" sz="1200" b="1" dirty="0">
                <a:solidFill>
                  <a:srgbClr val="FF0000"/>
                </a:solidFill>
              </a:rPr>
              <a:t>Power BI Service (online) include:</a:t>
            </a:r>
          </a:p>
          <a:p>
            <a:pPr marL="285750" indent="-285750">
              <a:buFont typeface="Arial" panose="020B0604020202020204" pitchFamily="34" charset="0"/>
              <a:buChar char="•"/>
            </a:pPr>
            <a:r>
              <a:rPr lang="en-US" sz="1200" dirty="0"/>
              <a:t>Dashboards</a:t>
            </a:r>
          </a:p>
          <a:p>
            <a:pPr marL="285750" indent="-285750">
              <a:buFont typeface="Arial" panose="020B0604020202020204" pitchFamily="34" charset="0"/>
              <a:buChar char="•"/>
            </a:pPr>
            <a:r>
              <a:rPr lang="en-US" sz="1200" dirty="0"/>
              <a:t>Sharing</a:t>
            </a:r>
          </a:p>
          <a:p>
            <a:pPr marL="285750" indent="-285750">
              <a:buFont typeface="Arial" panose="020B0604020202020204" pitchFamily="34" charset="0"/>
              <a:buChar char="•"/>
            </a:pPr>
            <a:r>
              <a:rPr lang="en-US" sz="1200" dirty="0"/>
              <a:t>RSL management</a:t>
            </a:r>
          </a:p>
          <a:p>
            <a:pPr marL="285750" indent="-285750">
              <a:buFont typeface="Arial" panose="020B0604020202020204" pitchFamily="34" charset="0"/>
              <a:buChar char="•"/>
            </a:pPr>
            <a:r>
              <a:rPr lang="en-US" sz="1200" dirty="0"/>
              <a:t>Gateway connections</a:t>
            </a:r>
          </a:p>
        </p:txBody>
      </p:sp>
      <p:pic>
        <p:nvPicPr>
          <p:cNvPr id="1028" name="Picture 4">
            <a:extLst>
              <a:ext uri="{FF2B5EF4-FFF2-40B4-BE49-F238E27FC236}">
                <a16:creationId xmlns:a16="http://schemas.microsoft.com/office/drawing/2014/main" id="{1B7EC1FB-9F2B-824A-8A74-1BEEF0C39C8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8529916" y="4069934"/>
            <a:ext cx="3508702" cy="270671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328D939-C0C7-084A-8238-FCE88F1B7AED}"/>
              </a:ext>
            </a:extLst>
          </p:cNvPr>
          <p:cNvSpPr txBox="1"/>
          <p:nvPr/>
        </p:nvSpPr>
        <p:spPr>
          <a:xfrm>
            <a:off x="8459506" y="27297"/>
            <a:ext cx="2837759" cy="369332"/>
          </a:xfrm>
          <a:prstGeom prst="rect">
            <a:avLst/>
          </a:prstGeom>
          <a:noFill/>
        </p:spPr>
        <p:txBody>
          <a:bodyPr wrap="square" rtlCol="0">
            <a:spAutoFit/>
          </a:bodyPr>
          <a:lstStyle/>
          <a:p>
            <a:r>
              <a:rPr lang="en-US" dirty="0"/>
              <a:t>Windows – Desktop app</a:t>
            </a:r>
          </a:p>
        </p:txBody>
      </p:sp>
      <p:sp>
        <p:nvSpPr>
          <p:cNvPr id="11" name="TextBox 10">
            <a:extLst>
              <a:ext uri="{FF2B5EF4-FFF2-40B4-BE49-F238E27FC236}">
                <a16:creationId xmlns:a16="http://schemas.microsoft.com/office/drawing/2014/main" id="{7CA3CF1C-D963-CD43-9A7D-2F9FBCDC8FD6}"/>
              </a:ext>
            </a:extLst>
          </p:cNvPr>
          <p:cNvSpPr txBox="1"/>
          <p:nvPr/>
        </p:nvSpPr>
        <p:spPr>
          <a:xfrm>
            <a:off x="8459506" y="3677106"/>
            <a:ext cx="2923193" cy="369332"/>
          </a:xfrm>
          <a:prstGeom prst="rect">
            <a:avLst/>
          </a:prstGeom>
          <a:noFill/>
        </p:spPr>
        <p:txBody>
          <a:bodyPr wrap="square" rtlCol="0">
            <a:spAutoFit/>
          </a:bodyPr>
          <a:lstStyle/>
          <a:p>
            <a:r>
              <a:rPr lang="en-US" dirty="0"/>
              <a:t>Online service (in browser)</a:t>
            </a:r>
          </a:p>
        </p:txBody>
      </p:sp>
      <p:sp>
        <p:nvSpPr>
          <p:cNvPr id="9" name="TextBox 8">
            <a:extLst>
              <a:ext uri="{FF2B5EF4-FFF2-40B4-BE49-F238E27FC236}">
                <a16:creationId xmlns:a16="http://schemas.microsoft.com/office/drawing/2014/main" id="{F842F267-AEB1-074C-B49C-C1954FA89CF3}"/>
              </a:ext>
            </a:extLst>
          </p:cNvPr>
          <p:cNvSpPr txBox="1"/>
          <p:nvPr/>
        </p:nvSpPr>
        <p:spPr>
          <a:xfrm>
            <a:off x="5715331" y="3150030"/>
            <a:ext cx="2627077" cy="677108"/>
          </a:xfrm>
          <a:prstGeom prst="rect">
            <a:avLst/>
          </a:prstGeom>
          <a:noFill/>
        </p:spPr>
        <p:txBody>
          <a:bodyPr wrap="square" rtlCol="0">
            <a:spAutoFit/>
          </a:bodyPr>
          <a:lstStyle/>
          <a:p>
            <a:r>
              <a:rPr lang="en-US" sz="1400" b="1" dirty="0">
                <a:solidFill>
                  <a:srgbClr val="FF0000"/>
                </a:solidFill>
              </a:rPr>
              <a:t>Comparison: desktop vs online:</a:t>
            </a:r>
          </a:p>
          <a:p>
            <a:r>
              <a:rPr lang="en-US" sz="1200" dirty="0">
                <a:hlinkClick r:id="rId11"/>
              </a:rPr>
              <a:t>https://spreadsheeto.com/power-bi-desktop-vs-online/#desktop-vs-online</a:t>
            </a:r>
            <a:r>
              <a:rPr lang="en-US" sz="1200" dirty="0"/>
              <a:t> </a:t>
            </a:r>
          </a:p>
        </p:txBody>
      </p:sp>
      <p:cxnSp>
        <p:nvCxnSpPr>
          <p:cNvPr id="12" name="Straight Connector 11">
            <a:extLst>
              <a:ext uri="{FF2B5EF4-FFF2-40B4-BE49-F238E27FC236}">
                <a16:creationId xmlns:a16="http://schemas.microsoft.com/office/drawing/2014/main" id="{2A71E122-F016-ED43-9FA5-6F2B9D0A0F8E}"/>
              </a:ext>
            </a:extLst>
          </p:cNvPr>
          <p:cNvCxnSpPr>
            <a:cxnSpLocks/>
          </p:cNvCxnSpPr>
          <p:nvPr/>
        </p:nvCxnSpPr>
        <p:spPr>
          <a:xfrm>
            <a:off x="5489585" y="144114"/>
            <a:ext cx="0" cy="6569772"/>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0783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E923F-5FA6-4FB4-8027-708E4211469F}"/>
              </a:ext>
            </a:extLst>
          </p:cNvPr>
          <p:cNvSpPr>
            <a:spLocks noGrp="1"/>
          </p:cNvSpPr>
          <p:nvPr>
            <p:ph type="title"/>
          </p:nvPr>
        </p:nvSpPr>
        <p:spPr>
          <a:xfrm>
            <a:off x="584200" y="2981637"/>
            <a:ext cx="4160520" cy="861774"/>
          </a:xfrm>
        </p:spPr>
        <p:txBody>
          <a:bodyPr vert="horz" wrap="square" lIns="91440" tIns="45720" rIns="91440" bIns="45720" rtlCol="0" anchor="t">
            <a:normAutofit/>
          </a:bodyPr>
          <a:lstStyle/>
          <a:p>
            <a:r>
              <a:rPr lang="en-US" kern="1200"/>
              <a:t>Feature Comparison</a:t>
            </a:r>
          </a:p>
        </p:txBody>
      </p:sp>
      <p:pic>
        <p:nvPicPr>
          <p:cNvPr id="5" name="Picture 4" descr="Graphical user interface&#10;&#10;Description automatically generated">
            <a:extLst>
              <a:ext uri="{FF2B5EF4-FFF2-40B4-BE49-F238E27FC236}">
                <a16:creationId xmlns:a16="http://schemas.microsoft.com/office/drawing/2014/main" id="{33C3D442-9FDA-4B84-9D49-F0C1DF4D40F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394008" y="0"/>
            <a:ext cx="6737983" cy="6858000"/>
          </a:xfrm>
          <a:prstGeom prst="rect">
            <a:avLst/>
          </a:prstGeom>
          <a:noFill/>
        </p:spPr>
      </p:pic>
    </p:spTree>
    <p:extLst>
      <p:ext uri="{BB962C8B-B14F-4D97-AF65-F5344CB8AC3E}">
        <p14:creationId xmlns:p14="http://schemas.microsoft.com/office/powerpoint/2010/main" val="16532971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E1114-A5C9-47CA-97E3-7FF75A3A3034}"/>
              </a:ext>
            </a:extLst>
          </p:cNvPr>
          <p:cNvSpPr>
            <a:spLocks noGrp="1"/>
          </p:cNvSpPr>
          <p:nvPr>
            <p:ph type="title"/>
          </p:nvPr>
        </p:nvSpPr>
        <p:spPr/>
        <p:txBody>
          <a:bodyPr/>
          <a:lstStyle/>
          <a:p>
            <a:r>
              <a:rPr lang="en-US" dirty="0"/>
              <a:t>Capabilities found in Power BI Premium and not AAS</a:t>
            </a:r>
          </a:p>
        </p:txBody>
      </p:sp>
      <p:sp>
        <p:nvSpPr>
          <p:cNvPr id="3" name="Content Placeholder 2">
            <a:extLst>
              <a:ext uri="{FF2B5EF4-FFF2-40B4-BE49-F238E27FC236}">
                <a16:creationId xmlns:a16="http://schemas.microsoft.com/office/drawing/2014/main" id="{9F083C42-BD88-4AC4-A989-C30A3330B6FD}"/>
              </a:ext>
            </a:extLst>
          </p:cNvPr>
          <p:cNvSpPr>
            <a:spLocks noGrp="1"/>
          </p:cNvSpPr>
          <p:nvPr>
            <p:ph idx="1"/>
          </p:nvPr>
        </p:nvSpPr>
        <p:spPr>
          <a:xfrm>
            <a:off x="838200" y="1825625"/>
            <a:ext cx="10515600" cy="2289175"/>
          </a:xfrm>
        </p:spPr>
        <p:txBody>
          <a:bodyPr>
            <a:normAutofit lnSpcReduction="10000"/>
          </a:bodyPr>
          <a:lstStyle/>
          <a:p>
            <a:pPr algn="l">
              <a:buFont typeface="Arial" panose="020B0604020202020204" pitchFamily="34" charset="0"/>
              <a:buChar char="•"/>
            </a:pPr>
            <a:r>
              <a:rPr lang="en-US" sz="1200" b="0" i="0" dirty="0">
                <a:solidFill>
                  <a:srgbClr val="303030"/>
                </a:solidFill>
                <a:effectLst/>
                <a:latin typeface="PT Sans"/>
              </a:rPr>
              <a:t>Unlimited Power BI Desktop authoring</a:t>
            </a:r>
          </a:p>
          <a:p>
            <a:pPr algn="l">
              <a:buFont typeface="Arial" panose="020B0604020202020204" pitchFamily="34" charset="0"/>
              <a:buChar char="•"/>
            </a:pPr>
            <a:r>
              <a:rPr lang="en-US" sz="1200" b="0" i="0" u="none" strike="noStrike" dirty="0">
                <a:solidFill>
                  <a:srgbClr val="1279BE"/>
                </a:solidFill>
                <a:effectLst/>
                <a:latin typeface="PT Sans"/>
                <a:hlinkClick r:id="rId2"/>
              </a:rPr>
              <a:t>Aggregations</a:t>
            </a:r>
            <a:r>
              <a:rPr lang="en-US" sz="1200" b="0" i="0" dirty="0">
                <a:solidFill>
                  <a:srgbClr val="303030"/>
                </a:solidFill>
                <a:effectLst/>
                <a:latin typeface="PT Sans"/>
              </a:rPr>
              <a:t> – pre-aggregated tables in Power BI optimize query performance for direct query models on large data.</a:t>
            </a:r>
          </a:p>
          <a:p>
            <a:pPr algn="l">
              <a:buFont typeface="Arial" panose="020B0604020202020204" pitchFamily="34" charset="0"/>
              <a:buChar char="•"/>
            </a:pPr>
            <a:r>
              <a:rPr lang="en-US" sz="1200" b="0" i="0" dirty="0">
                <a:solidFill>
                  <a:srgbClr val="303030"/>
                </a:solidFill>
                <a:effectLst/>
                <a:latin typeface="PT Sans"/>
              </a:rPr>
              <a:t>Multi-model memory management – The total size of models in AAS cannot exceed the memory available in the chosen configuration. In Power BI Premium, models are loaded in memory as required and evicted when not in use providing a more efficient use of memory resources.</a:t>
            </a:r>
          </a:p>
          <a:p>
            <a:pPr algn="l">
              <a:buFont typeface="Arial" panose="020B0604020202020204" pitchFamily="34" charset="0"/>
              <a:buChar char="•"/>
            </a:pPr>
            <a:r>
              <a:rPr lang="en-US" sz="1200" b="0" i="0" u="none" strike="noStrike" dirty="0">
                <a:solidFill>
                  <a:srgbClr val="1279BE"/>
                </a:solidFill>
                <a:effectLst/>
                <a:latin typeface="PT Sans"/>
                <a:hlinkClick r:id="rId3"/>
              </a:rPr>
              <a:t>Composite models</a:t>
            </a:r>
            <a:r>
              <a:rPr lang="en-US" sz="1200" b="0" i="0" dirty="0">
                <a:solidFill>
                  <a:srgbClr val="303030"/>
                </a:solidFill>
                <a:effectLst/>
                <a:latin typeface="PT Sans"/>
              </a:rPr>
              <a:t> are individual datasets that support tables with direct query, import, or both – all in a single dataset.</a:t>
            </a:r>
          </a:p>
          <a:p>
            <a:pPr algn="l">
              <a:buFont typeface="Arial" panose="020B0604020202020204" pitchFamily="34" charset="0"/>
              <a:buChar char="•"/>
            </a:pPr>
            <a:r>
              <a:rPr lang="en-US" sz="1200" b="0" i="0" u="none" strike="noStrike" dirty="0">
                <a:solidFill>
                  <a:srgbClr val="1279BE"/>
                </a:solidFill>
                <a:effectLst/>
                <a:latin typeface="PT Sans"/>
                <a:hlinkClick r:id="rId4"/>
              </a:rPr>
              <a:t>Incremental refresh policies</a:t>
            </a:r>
            <a:r>
              <a:rPr lang="en-US" sz="1200" b="0" i="0" dirty="0">
                <a:solidFill>
                  <a:srgbClr val="303030"/>
                </a:solidFill>
                <a:effectLst/>
                <a:latin typeface="PT Sans"/>
              </a:rPr>
              <a:t> – no-code incremental refresh can be configured simply and easily.</a:t>
            </a:r>
          </a:p>
          <a:p>
            <a:pPr algn="l">
              <a:buFont typeface="Arial" panose="020B0604020202020204" pitchFamily="34" charset="0"/>
              <a:buChar char="•"/>
            </a:pPr>
            <a:r>
              <a:rPr lang="en-US" sz="1200" b="0" i="0" dirty="0">
                <a:solidFill>
                  <a:srgbClr val="303030"/>
                </a:solidFill>
                <a:effectLst/>
                <a:latin typeface="PT Sans"/>
              </a:rPr>
              <a:t>Scheduled refresh is available in Power BI Premium with a couple clicks – this requires code in Analysis Services.</a:t>
            </a:r>
          </a:p>
          <a:p>
            <a:pPr algn="l">
              <a:buFont typeface="Arial" panose="020B0604020202020204" pitchFamily="34" charset="0"/>
              <a:buChar char="•"/>
            </a:pPr>
            <a:r>
              <a:rPr lang="en-US" sz="1200" b="0" i="0" u="none" strike="noStrike" dirty="0">
                <a:solidFill>
                  <a:srgbClr val="1279BE"/>
                </a:solidFill>
                <a:effectLst/>
                <a:latin typeface="PT Sans"/>
                <a:hlinkClick r:id="rId5"/>
              </a:rPr>
              <a:t>Bring Your Own Key</a:t>
            </a:r>
            <a:r>
              <a:rPr lang="en-US" sz="1200" b="0" i="0" dirty="0">
                <a:solidFill>
                  <a:srgbClr val="303030"/>
                </a:solidFill>
                <a:effectLst/>
                <a:latin typeface="PT Sans"/>
              </a:rPr>
              <a:t> gives you the ability to control the encryption keys for your Power BI data at-rest.</a:t>
            </a:r>
          </a:p>
          <a:p>
            <a:endParaRPr lang="en-US" sz="1200" dirty="0"/>
          </a:p>
        </p:txBody>
      </p:sp>
    </p:spTree>
    <p:extLst>
      <p:ext uri="{BB962C8B-B14F-4D97-AF65-F5344CB8AC3E}">
        <p14:creationId xmlns:p14="http://schemas.microsoft.com/office/powerpoint/2010/main" val="2988082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E7308-FA2C-4DEB-AFC3-0646CDF4B82C}"/>
              </a:ext>
            </a:extLst>
          </p:cNvPr>
          <p:cNvSpPr>
            <a:spLocks noGrp="1"/>
          </p:cNvSpPr>
          <p:nvPr>
            <p:ph type="title"/>
          </p:nvPr>
        </p:nvSpPr>
        <p:spPr/>
        <p:txBody>
          <a:bodyPr/>
          <a:lstStyle/>
          <a:p>
            <a:r>
              <a:rPr lang="en-US" dirty="0"/>
              <a:t>Capabilities not available in premium</a:t>
            </a:r>
          </a:p>
        </p:txBody>
      </p:sp>
      <p:sp>
        <p:nvSpPr>
          <p:cNvPr id="3" name="Content Placeholder 2">
            <a:extLst>
              <a:ext uri="{FF2B5EF4-FFF2-40B4-BE49-F238E27FC236}">
                <a16:creationId xmlns:a16="http://schemas.microsoft.com/office/drawing/2014/main" id="{17A1B025-CC44-45CF-815E-01A70A80AC49}"/>
              </a:ext>
            </a:extLst>
          </p:cNvPr>
          <p:cNvSpPr>
            <a:spLocks noGrp="1"/>
          </p:cNvSpPr>
          <p:nvPr>
            <p:ph idx="1"/>
          </p:nvPr>
        </p:nvSpPr>
        <p:spPr/>
        <p:txBody>
          <a:bodyPr/>
          <a:lstStyle/>
          <a:p>
            <a:pPr algn="l">
              <a:buFont typeface="Arial" panose="020B0604020202020204" pitchFamily="34" charset="0"/>
              <a:buChar char="•"/>
            </a:pPr>
            <a:r>
              <a:rPr lang="en-US" b="0" i="0" dirty="0">
                <a:solidFill>
                  <a:srgbClr val="303030"/>
                </a:solidFill>
                <a:effectLst/>
                <a:latin typeface="PT Sans"/>
              </a:rPr>
              <a:t>Backup/Restore</a:t>
            </a:r>
          </a:p>
          <a:p>
            <a:pPr algn="l">
              <a:buFont typeface="Arial" panose="020B0604020202020204" pitchFamily="34" charset="0"/>
              <a:buChar char="•"/>
            </a:pPr>
            <a:r>
              <a:rPr lang="en-US" b="0" i="0" dirty="0">
                <a:solidFill>
                  <a:srgbClr val="303030"/>
                </a:solidFill>
                <a:effectLst/>
                <a:latin typeface="PT Sans"/>
              </a:rPr>
              <a:t>Object Level Security</a:t>
            </a:r>
          </a:p>
          <a:p>
            <a:pPr algn="l">
              <a:buFont typeface="Arial" panose="020B0604020202020204" pitchFamily="34" charset="0"/>
              <a:buChar char="•"/>
            </a:pPr>
            <a:r>
              <a:rPr lang="en-US" b="0" i="0" dirty="0">
                <a:solidFill>
                  <a:srgbClr val="303030"/>
                </a:solidFill>
                <a:effectLst/>
                <a:latin typeface="PT Sans"/>
              </a:rPr>
              <a:t>Scale-out Read Replicas</a:t>
            </a:r>
          </a:p>
          <a:p>
            <a:pPr algn="l">
              <a:buFont typeface="Arial" panose="020B0604020202020204" pitchFamily="34" charset="0"/>
              <a:buChar char="•"/>
            </a:pPr>
            <a:r>
              <a:rPr lang="en-US" b="0" i="0" dirty="0">
                <a:solidFill>
                  <a:srgbClr val="303030"/>
                </a:solidFill>
                <a:effectLst/>
                <a:latin typeface="PT Sans"/>
              </a:rPr>
              <a:t>Pause/restart (available in Power BI embedded)</a:t>
            </a:r>
          </a:p>
          <a:p>
            <a:pPr algn="l">
              <a:buFont typeface="Arial" panose="020B0604020202020204" pitchFamily="34" charset="0"/>
              <a:buChar char="•"/>
            </a:pPr>
            <a:r>
              <a:rPr lang="en-US" b="0" i="0" dirty="0">
                <a:solidFill>
                  <a:srgbClr val="303030"/>
                </a:solidFill>
                <a:effectLst/>
                <a:latin typeface="PT Sans"/>
              </a:rPr>
              <a:t>Alias server names</a:t>
            </a:r>
          </a:p>
          <a:p>
            <a:pPr algn="l">
              <a:buFont typeface="Arial" panose="020B0604020202020204" pitchFamily="34" charset="0"/>
              <a:buChar char="•"/>
            </a:pPr>
            <a:r>
              <a:rPr lang="en-US" b="0" i="0" dirty="0">
                <a:solidFill>
                  <a:srgbClr val="303030"/>
                </a:solidFill>
                <a:effectLst/>
                <a:latin typeface="PT Sans"/>
              </a:rPr>
              <a:t>Asynchronous Refresh (via REST APIs)</a:t>
            </a:r>
          </a:p>
          <a:p>
            <a:endParaRPr lang="en-US" dirty="0"/>
          </a:p>
        </p:txBody>
      </p:sp>
    </p:spTree>
    <p:extLst>
      <p:ext uri="{BB962C8B-B14F-4D97-AF65-F5344CB8AC3E}">
        <p14:creationId xmlns:p14="http://schemas.microsoft.com/office/powerpoint/2010/main" val="632780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5FDDC-28A2-4928-914E-EB42E1C5CFE7}"/>
              </a:ext>
            </a:extLst>
          </p:cNvPr>
          <p:cNvSpPr>
            <a:spLocks noGrp="1"/>
          </p:cNvSpPr>
          <p:nvPr>
            <p:ph type="title"/>
          </p:nvPr>
        </p:nvSpPr>
        <p:spPr/>
        <p:txBody>
          <a:bodyPr/>
          <a:lstStyle/>
          <a:p>
            <a:r>
              <a:rPr lang="en-US" dirty="0"/>
              <a:t>AAS to SKU</a:t>
            </a:r>
          </a:p>
        </p:txBody>
      </p:sp>
      <p:pic>
        <p:nvPicPr>
          <p:cNvPr id="5" name="Picture 4">
            <a:extLst>
              <a:ext uri="{FF2B5EF4-FFF2-40B4-BE49-F238E27FC236}">
                <a16:creationId xmlns:a16="http://schemas.microsoft.com/office/drawing/2014/main" id="{B7675E6E-6F2C-4253-8902-8139BA9FDEA7}"/>
              </a:ext>
            </a:extLst>
          </p:cNvPr>
          <p:cNvPicPr>
            <a:picLocks noChangeAspect="1"/>
          </p:cNvPicPr>
          <p:nvPr/>
        </p:nvPicPr>
        <p:blipFill>
          <a:blip r:embed="rId2"/>
          <a:stretch>
            <a:fillRect/>
          </a:stretch>
        </p:blipFill>
        <p:spPr>
          <a:xfrm>
            <a:off x="2162175" y="1438275"/>
            <a:ext cx="7867650" cy="3981450"/>
          </a:xfrm>
          <a:prstGeom prst="rect">
            <a:avLst/>
          </a:prstGeom>
        </p:spPr>
      </p:pic>
    </p:spTree>
    <p:extLst>
      <p:ext uri="{BB962C8B-B14F-4D97-AF65-F5344CB8AC3E}">
        <p14:creationId xmlns:p14="http://schemas.microsoft.com/office/powerpoint/2010/main" val="2862450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1ECE5D-9817-4E12-9DF4-124FCE78E79F}"/>
              </a:ext>
            </a:extLst>
          </p:cNvPr>
          <p:cNvSpPr>
            <a:spLocks noGrp="1"/>
          </p:cNvSpPr>
          <p:nvPr>
            <p:ph type="ctrTitle"/>
          </p:nvPr>
        </p:nvSpPr>
        <p:spPr/>
        <p:txBody>
          <a:bodyPr/>
          <a:lstStyle/>
          <a:p>
            <a:r>
              <a:rPr lang="en-US" dirty="0"/>
              <a:t>Collaboration</a:t>
            </a:r>
          </a:p>
        </p:txBody>
      </p:sp>
      <p:sp>
        <p:nvSpPr>
          <p:cNvPr id="5" name="Subtitle 4">
            <a:extLst>
              <a:ext uri="{FF2B5EF4-FFF2-40B4-BE49-F238E27FC236}">
                <a16:creationId xmlns:a16="http://schemas.microsoft.com/office/drawing/2014/main" id="{C7C3540E-3F43-40BA-86EA-9CB04158CDC4}"/>
              </a:ext>
            </a:extLst>
          </p:cNvPr>
          <p:cNvSpPr>
            <a:spLocks noGrp="1"/>
          </p:cNvSpPr>
          <p:nvPr>
            <p:ph type="subTitle" idx="1"/>
          </p:nvPr>
        </p:nvSpPr>
        <p:spPr/>
        <p:txBody>
          <a:bodyPr/>
          <a:lstStyle/>
          <a:p>
            <a:r>
              <a:rPr lang="en-US" dirty="0"/>
              <a:t>Workspaces</a:t>
            </a:r>
          </a:p>
          <a:p>
            <a:r>
              <a:rPr lang="en-US" dirty="0"/>
              <a:t>Apps</a:t>
            </a:r>
          </a:p>
        </p:txBody>
      </p:sp>
    </p:spTree>
    <p:extLst>
      <p:ext uri="{BB962C8B-B14F-4D97-AF65-F5344CB8AC3E}">
        <p14:creationId xmlns:p14="http://schemas.microsoft.com/office/powerpoint/2010/main" val="40073514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A273-9BCB-4F5C-9FFA-E148167B5BA9}"/>
              </a:ext>
            </a:extLst>
          </p:cNvPr>
          <p:cNvSpPr>
            <a:spLocks noGrp="1"/>
          </p:cNvSpPr>
          <p:nvPr>
            <p:ph type="title"/>
          </p:nvPr>
        </p:nvSpPr>
        <p:spPr/>
        <p:txBody>
          <a:bodyPr/>
          <a:lstStyle/>
          <a:p>
            <a:pPr marL="0" lvl="0" indent="0">
              <a:buNone/>
            </a:pPr>
            <a:r>
              <a:rPr lang="en-US" dirty="0">
                <a:latin typeface="Segoe UI" panose="020B0502040204020203" pitchFamily="34" charset="0"/>
                <a:cs typeface="Segoe UI" panose="020B0502040204020203" pitchFamily="34" charset="0"/>
              </a:rPr>
              <a:t>Power BI App Workspace</a:t>
            </a:r>
            <a:endParaRPr lang="en-US" dirty="0"/>
          </a:p>
        </p:txBody>
      </p:sp>
      <p:sp>
        <p:nvSpPr>
          <p:cNvPr id="3" name="Content Placeholder 2">
            <a:extLst>
              <a:ext uri="{FF2B5EF4-FFF2-40B4-BE49-F238E27FC236}">
                <a16:creationId xmlns:a16="http://schemas.microsoft.com/office/drawing/2014/main" id="{9D152EF2-79F3-4517-83C4-79020DDF3CB5}"/>
              </a:ext>
            </a:extLst>
          </p:cNvPr>
          <p:cNvSpPr>
            <a:spLocks noGrp="1"/>
          </p:cNvSpPr>
          <p:nvPr>
            <p:ph idx="1"/>
          </p:nvPr>
        </p:nvSpPr>
        <p:spPr>
          <a:xfrm>
            <a:off x="401520" y="1690688"/>
            <a:ext cx="7726942" cy="4282691"/>
          </a:xfrm>
        </p:spPr>
        <p:txBody>
          <a:bodyPr>
            <a:normAutofit/>
          </a:bodyPr>
          <a:lstStyle/>
          <a:p>
            <a:pPr marL="0" indent="0" algn="ctr">
              <a:buNone/>
            </a:pPr>
            <a:r>
              <a:rPr lang="en-US" dirty="0"/>
              <a:t>A share group workspace to collaborate on creation of Power BI Apps</a:t>
            </a:r>
          </a:p>
          <a:p>
            <a:pPr marL="0" indent="0" algn="just">
              <a:lnSpc>
                <a:spcPct val="100000"/>
              </a:lnSpc>
              <a:buNone/>
            </a:pPr>
            <a:endParaRPr lang="en-US" sz="400" dirty="0"/>
          </a:p>
          <a:p>
            <a:pPr marL="0" indent="0" algn="just">
              <a:buNone/>
            </a:pPr>
            <a:r>
              <a:rPr lang="en-US" sz="2400" dirty="0"/>
              <a:t>“</a:t>
            </a:r>
            <a:r>
              <a:rPr lang="en-US" sz="1600" dirty="0">
                <a:effectLst/>
                <a:latin typeface="Segoe UI" panose="020B0502040204020203"/>
                <a:ea typeface="Segoe UI" panose="020B0502040204020203"/>
              </a:rPr>
              <a:t>An App Workspace is a distinct area, separate from My Workspace, which is dedicated to a specific team, subject area, or project. Power BI and Excel reports are published to an App Workspace so that colleagues can view the content, and contribute as appropriate”</a:t>
            </a:r>
            <a:endParaRPr lang="en-US" sz="2400" dirty="0"/>
          </a:p>
        </p:txBody>
      </p:sp>
      <p:grpSp>
        <p:nvGrpSpPr>
          <p:cNvPr id="8" name="Group 7">
            <a:extLst>
              <a:ext uri="{FF2B5EF4-FFF2-40B4-BE49-F238E27FC236}">
                <a16:creationId xmlns:a16="http://schemas.microsoft.com/office/drawing/2014/main" id="{A023E3C1-2A7A-4A0A-9C61-CDC6FD7AE684}"/>
              </a:ext>
            </a:extLst>
          </p:cNvPr>
          <p:cNvGrpSpPr/>
          <p:nvPr/>
        </p:nvGrpSpPr>
        <p:grpSpPr>
          <a:xfrm>
            <a:off x="8895080" y="1739261"/>
            <a:ext cx="2458720" cy="3379478"/>
            <a:chOff x="8402320" y="3215018"/>
            <a:chExt cx="2458720" cy="3379478"/>
          </a:xfrm>
        </p:grpSpPr>
        <p:sp>
          <p:nvSpPr>
            <p:cNvPr id="5" name="Rectangle: Rounded Corners 4">
              <a:extLst>
                <a:ext uri="{FF2B5EF4-FFF2-40B4-BE49-F238E27FC236}">
                  <a16:creationId xmlns:a16="http://schemas.microsoft.com/office/drawing/2014/main" id="{F75325E4-E145-448D-94D8-3FB301E2297C}"/>
                </a:ext>
              </a:extLst>
            </p:cNvPr>
            <p:cNvSpPr/>
            <p:nvPr/>
          </p:nvSpPr>
          <p:spPr>
            <a:xfrm>
              <a:off x="8402320" y="3215018"/>
              <a:ext cx="2458720" cy="3379478"/>
            </a:xfrm>
            <a:prstGeom prst="roundRect">
              <a:avLst/>
            </a:prstGeom>
            <a:solidFill>
              <a:srgbClr val="FFE24F"/>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b="1" dirty="0">
                  <a:solidFill>
                    <a:schemeClr val="tx1"/>
                  </a:solidFill>
                  <a:latin typeface="Segoe UI Light" panose="020B0502040204020203" pitchFamily="34" charset="0"/>
                  <a:cs typeface="Segoe UI Light" panose="020B0502040204020203" pitchFamily="34" charset="0"/>
                </a:rPr>
                <a:t>Power BI Service</a:t>
              </a:r>
            </a:p>
          </p:txBody>
        </p:sp>
        <p:grpSp>
          <p:nvGrpSpPr>
            <p:cNvPr id="4" name="Group 3">
              <a:extLst>
                <a:ext uri="{FF2B5EF4-FFF2-40B4-BE49-F238E27FC236}">
                  <a16:creationId xmlns:a16="http://schemas.microsoft.com/office/drawing/2014/main" id="{13AF4EAD-D6D6-45AB-AC51-B1D0D67FB5EA}"/>
                </a:ext>
              </a:extLst>
            </p:cNvPr>
            <p:cNvGrpSpPr/>
            <p:nvPr/>
          </p:nvGrpSpPr>
          <p:grpSpPr>
            <a:xfrm>
              <a:off x="8620760" y="3675047"/>
              <a:ext cx="2021840" cy="2695273"/>
              <a:chOff x="8620760" y="3675047"/>
              <a:chExt cx="2021840" cy="2695273"/>
            </a:xfrm>
          </p:grpSpPr>
          <p:sp>
            <p:nvSpPr>
              <p:cNvPr id="6" name="Rectangle: Rounded Corners 5">
                <a:extLst>
                  <a:ext uri="{FF2B5EF4-FFF2-40B4-BE49-F238E27FC236}">
                    <a16:creationId xmlns:a16="http://schemas.microsoft.com/office/drawing/2014/main" id="{67EB32B7-AD0E-4C5B-BAEF-493AE3C25506}"/>
                  </a:ext>
                </a:extLst>
              </p:cNvPr>
              <p:cNvSpPr/>
              <p:nvPr/>
            </p:nvSpPr>
            <p:spPr>
              <a:xfrm>
                <a:off x="8620760" y="5049520"/>
                <a:ext cx="2021840" cy="132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latin typeface="Segoe UI Light" panose="020B0502040204020203" pitchFamily="34" charset="0"/>
                    <a:cs typeface="Segoe UI Light" panose="020B0502040204020203" pitchFamily="34" charset="0"/>
                  </a:rPr>
                  <a:t>My Workspace</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Datasets</a:t>
                </a:r>
                <a:endParaRPr lang="en-US" sz="1800" dirty="0">
                  <a:latin typeface="Segoe UI Light" panose="020B0502040204020203" pitchFamily="34" charset="0"/>
                  <a:cs typeface="Segoe UI Light" panose="020B0502040204020203" pitchFamily="34" charset="0"/>
                </a:endParaRPr>
              </a:p>
            </p:txBody>
          </p:sp>
          <p:sp>
            <p:nvSpPr>
              <p:cNvPr id="7" name="Rectangle: Rounded Corners 6">
                <a:extLst>
                  <a:ext uri="{FF2B5EF4-FFF2-40B4-BE49-F238E27FC236}">
                    <a16:creationId xmlns:a16="http://schemas.microsoft.com/office/drawing/2014/main" id="{6CC99F44-C858-4A3B-AB48-AD98055F14AB}"/>
                  </a:ext>
                </a:extLst>
              </p:cNvPr>
              <p:cNvSpPr/>
              <p:nvPr/>
            </p:nvSpPr>
            <p:spPr>
              <a:xfrm>
                <a:off x="8620760" y="3675047"/>
                <a:ext cx="2021840" cy="1320799"/>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latin typeface="Segoe UI Light" panose="020B0502040204020203" pitchFamily="34" charset="0"/>
                    <a:cs typeface="Segoe UI Light" panose="020B0502040204020203" pitchFamily="34" charset="0"/>
                  </a:rPr>
                  <a:t>Datasets</a:t>
                </a:r>
                <a:endParaRPr lang="en-US" sz="1800" dirty="0">
                  <a:latin typeface="Segoe UI Light" panose="020B0502040204020203" pitchFamily="34" charset="0"/>
                  <a:cs typeface="Segoe UI Light" panose="020B0502040204020203" pitchFamily="34" charset="0"/>
                </a:endParaRPr>
              </a:p>
            </p:txBody>
          </p:sp>
        </p:grpSp>
      </p:grpSp>
    </p:spTree>
    <p:extLst>
      <p:ext uri="{BB962C8B-B14F-4D97-AF65-F5344CB8AC3E}">
        <p14:creationId xmlns:p14="http://schemas.microsoft.com/office/powerpoint/2010/main" val="2160532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1A273-9BCB-4F5C-9FFA-E148167B5BA9}"/>
              </a:ext>
            </a:extLst>
          </p:cNvPr>
          <p:cNvSpPr>
            <a:spLocks noGrp="1"/>
          </p:cNvSpPr>
          <p:nvPr>
            <p:ph type="title"/>
          </p:nvPr>
        </p:nvSpPr>
        <p:spPr/>
        <p:txBody>
          <a:bodyPr/>
          <a:lstStyle/>
          <a:p>
            <a:pPr marL="0" lvl="0" indent="0">
              <a:buNone/>
            </a:pPr>
            <a:r>
              <a:rPr lang="en-US" dirty="0">
                <a:latin typeface="Segoe UI" panose="020B0502040204020203" pitchFamily="34" charset="0"/>
                <a:cs typeface="Segoe UI" panose="020B0502040204020203" pitchFamily="34" charset="0"/>
              </a:rPr>
              <a:t>Power BI Apps</a:t>
            </a:r>
            <a:endParaRPr lang="en-US" dirty="0"/>
          </a:p>
        </p:txBody>
      </p:sp>
      <p:sp>
        <p:nvSpPr>
          <p:cNvPr id="3" name="Content Placeholder 2">
            <a:extLst>
              <a:ext uri="{FF2B5EF4-FFF2-40B4-BE49-F238E27FC236}">
                <a16:creationId xmlns:a16="http://schemas.microsoft.com/office/drawing/2014/main" id="{9D152EF2-79F3-4517-83C4-79020DDF3CB5}"/>
              </a:ext>
            </a:extLst>
          </p:cNvPr>
          <p:cNvSpPr>
            <a:spLocks noGrp="1"/>
          </p:cNvSpPr>
          <p:nvPr>
            <p:ph idx="1"/>
          </p:nvPr>
        </p:nvSpPr>
        <p:spPr>
          <a:xfrm>
            <a:off x="456938" y="1500234"/>
            <a:ext cx="10896862" cy="4282691"/>
          </a:xfrm>
        </p:spPr>
        <p:txBody>
          <a:bodyPr>
            <a:normAutofit/>
          </a:bodyPr>
          <a:lstStyle/>
          <a:p>
            <a:pPr marL="0" indent="0" algn="ctr">
              <a:buNone/>
            </a:pPr>
            <a:r>
              <a:rPr lang="en-US" dirty="0"/>
              <a:t>A group of reports and dashboards targeted to a specific group of users</a:t>
            </a:r>
          </a:p>
          <a:p>
            <a:pPr marL="0" indent="0" algn="just">
              <a:lnSpc>
                <a:spcPct val="100000"/>
              </a:lnSpc>
              <a:buNone/>
            </a:pPr>
            <a:endParaRPr lang="en-US" sz="400" dirty="0"/>
          </a:p>
          <a:p>
            <a:pPr marL="0" indent="0" algn="just">
              <a:buNone/>
            </a:pPr>
            <a:r>
              <a:rPr lang="en-US" sz="1800" dirty="0"/>
              <a:t>“</a:t>
            </a:r>
            <a:r>
              <a:rPr lang="en-US" sz="2000" dirty="0"/>
              <a:t>A Power BI App is a set of packaged up content in the Power BI Service for the purpose of distributing related reports and dashboards to a larger base of consuming users.</a:t>
            </a:r>
            <a:r>
              <a:rPr lang="en-US" sz="1200" dirty="0">
                <a:effectLst/>
                <a:latin typeface="Segoe UI" panose="020B0502040204020203"/>
                <a:ea typeface="Segoe UI" panose="020B0502040204020203"/>
              </a:rPr>
              <a:t>”</a:t>
            </a:r>
            <a:endParaRPr lang="en-US" sz="1800" dirty="0"/>
          </a:p>
        </p:txBody>
      </p:sp>
      <p:pic>
        <p:nvPicPr>
          <p:cNvPr id="8" name="Graphic 7" descr="Group">
            <a:extLst>
              <a:ext uri="{FF2B5EF4-FFF2-40B4-BE49-F238E27FC236}">
                <a16:creationId xmlns:a16="http://schemas.microsoft.com/office/drawing/2014/main" id="{DD03C774-2E27-4D79-86BD-6FC55C50F9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19722" y="4443366"/>
            <a:ext cx="914400" cy="914400"/>
          </a:xfrm>
          <a:prstGeom prst="rect">
            <a:avLst/>
          </a:prstGeom>
        </p:spPr>
      </p:pic>
      <p:sp>
        <p:nvSpPr>
          <p:cNvPr id="9" name="Rectangle: Rounded Corners 8">
            <a:extLst>
              <a:ext uri="{FF2B5EF4-FFF2-40B4-BE49-F238E27FC236}">
                <a16:creationId xmlns:a16="http://schemas.microsoft.com/office/drawing/2014/main" id="{9DEC1C5A-1E0E-47FF-99D9-A3144F478736}"/>
              </a:ext>
            </a:extLst>
          </p:cNvPr>
          <p:cNvSpPr/>
          <p:nvPr/>
        </p:nvSpPr>
        <p:spPr>
          <a:xfrm>
            <a:off x="4074782" y="4174482"/>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10" name="Rectangle: Rounded Corners 9">
            <a:extLst>
              <a:ext uri="{FF2B5EF4-FFF2-40B4-BE49-F238E27FC236}">
                <a16:creationId xmlns:a16="http://schemas.microsoft.com/office/drawing/2014/main" id="{13541718-CB8E-49FF-9D12-C9AFB175A489}"/>
              </a:ext>
            </a:extLst>
          </p:cNvPr>
          <p:cNvSpPr/>
          <p:nvPr/>
        </p:nvSpPr>
        <p:spPr>
          <a:xfrm>
            <a:off x="6804012" y="4174482"/>
            <a:ext cx="2021840" cy="14528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Power BI App</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cxnSp>
        <p:nvCxnSpPr>
          <p:cNvPr id="11" name="Straight Connector 10">
            <a:extLst>
              <a:ext uri="{FF2B5EF4-FFF2-40B4-BE49-F238E27FC236}">
                <a16:creationId xmlns:a16="http://schemas.microsoft.com/office/drawing/2014/main" id="{FC178FBA-F6C7-419F-9EAC-FE96A344469F}"/>
              </a:ext>
            </a:extLst>
          </p:cNvPr>
          <p:cNvCxnSpPr>
            <a:stCxn id="14" idx="3"/>
            <a:endCxn id="9" idx="1"/>
          </p:cNvCxnSpPr>
          <p:nvPr/>
        </p:nvCxnSpPr>
        <p:spPr>
          <a:xfrm>
            <a:off x="1952348" y="4184548"/>
            <a:ext cx="2122434" cy="7163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FB907184-AAEE-40B9-B5CE-D4B42CFB84ED}"/>
              </a:ext>
            </a:extLst>
          </p:cNvPr>
          <p:cNvCxnSpPr>
            <a:stCxn id="9" idx="3"/>
            <a:endCxn id="10" idx="1"/>
          </p:cNvCxnSpPr>
          <p:nvPr/>
        </p:nvCxnSpPr>
        <p:spPr>
          <a:xfrm>
            <a:off x="6096622" y="4900922"/>
            <a:ext cx="70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821713B-FEB8-4C9A-8C3C-31B0EC105F32}"/>
              </a:ext>
            </a:extLst>
          </p:cNvPr>
          <p:cNvGrpSpPr/>
          <p:nvPr/>
        </p:nvGrpSpPr>
        <p:grpSpPr>
          <a:xfrm>
            <a:off x="739233" y="3856888"/>
            <a:ext cx="1770909" cy="1115527"/>
            <a:chOff x="348985" y="2918460"/>
            <a:chExt cx="1770909" cy="1115527"/>
          </a:xfrm>
        </p:grpSpPr>
        <p:pic>
          <p:nvPicPr>
            <p:cNvPr id="14" name="Graphic 13" descr="Team">
              <a:extLst>
                <a:ext uri="{FF2B5EF4-FFF2-40B4-BE49-F238E27FC236}">
                  <a16:creationId xmlns:a16="http://schemas.microsoft.com/office/drawing/2014/main" id="{67E95C39-39AB-453F-B8E7-011CCB9BD2B8}"/>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6780" y="2918460"/>
              <a:ext cx="655320" cy="655320"/>
            </a:xfrm>
            <a:prstGeom prst="rect">
              <a:avLst/>
            </a:prstGeom>
          </p:spPr>
        </p:pic>
        <p:sp>
          <p:nvSpPr>
            <p:cNvPr id="15" name="TextBox 14">
              <a:extLst>
                <a:ext uri="{FF2B5EF4-FFF2-40B4-BE49-F238E27FC236}">
                  <a16:creationId xmlns:a16="http://schemas.microsoft.com/office/drawing/2014/main" id="{9707DFD7-C8C4-42FE-8D40-2B1D434FA6D7}"/>
                </a:ext>
              </a:extLst>
            </p:cNvPr>
            <p:cNvSpPr txBox="1"/>
            <p:nvPr/>
          </p:nvSpPr>
          <p:spPr>
            <a:xfrm>
              <a:off x="348985" y="3510767"/>
              <a:ext cx="1770909" cy="523220"/>
            </a:xfrm>
            <a:prstGeom prst="rect">
              <a:avLst/>
            </a:prstGeom>
            <a:noFill/>
          </p:spPr>
          <p:txBody>
            <a:bodyPr wrap="square" rtlCol="0">
              <a:spAutoFit/>
            </a:bodyPr>
            <a:lstStyle/>
            <a:p>
              <a:pPr algn="ctr"/>
              <a:r>
                <a:rPr lang="en-US" sz="1400" dirty="0"/>
                <a:t>Content</a:t>
              </a:r>
            </a:p>
            <a:p>
              <a:pPr algn="ctr"/>
              <a:r>
                <a:rPr lang="en-US" sz="1400" dirty="0"/>
                <a:t>Creator Team</a:t>
              </a:r>
            </a:p>
          </p:txBody>
        </p:sp>
      </p:grpSp>
      <p:sp>
        <p:nvSpPr>
          <p:cNvPr id="16" name="TextBox 15">
            <a:extLst>
              <a:ext uri="{FF2B5EF4-FFF2-40B4-BE49-F238E27FC236}">
                <a16:creationId xmlns:a16="http://schemas.microsoft.com/office/drawing/2014/main" id="{39E9FED8-4440-4D8E-A150-1070D8F61F9C}"/>
              </a:ext>
            </a:extLst>
          </p:cNvPr>
          <p:cNvSpPr txBox="1"/>
          <p:nvPr/>
        </p:nvSpPr>
        <p:spPr>
          <a:xfrm>
            <a:off x="9591467" y="5223362"/>
            <a:ext cx="1770909" cy="307777"/>
          </a:xfrm>
          <a:prstGeom prst="rect">
            <a:avLst/>
          </a:prstGeom>
          <a:noFill/>
        </p:spPr>
        <p:txBody>
          <a:bodyPr wrap="square" rtlCol="0">
            <a:spAutoFit/>
          </a:bodyPr>
          <a:lstStyle/>
          <a:p>
            <a:pPr algn="ctr"/>
            <a:r>
              <a:rPr lang="en-US" sz="1400" dirty="0"/>
              <a:t>Users</a:t>
            </a:r>
          </a:p>
        </p:txBody>
      </p:sp>
      <p:cxnSp>
        <p:nvCxnSpPr>
          <p:cNvPr id="17" name="Connector: Elbow 16">
            <a:extLst>
              <a:ext uri="{FF2B5EF4-FFF2-40B4-BE49-F238E27FC236}">
                <a16:creationId xmlns:a16="http://schemas.microsoft.com/office/drawing/2014/main" id="{B72A7F5C-DF68-4039-B9D6-50C25B1C2C8B}"/>
              </a:ext>
            </a:extLst>
          </p:cNvPr>
          <p:cNvCxnSpPr>
            <a:stCxn id="8" idx="1"/>
            <a:endCxn id="10" idx="3"/>
          </p:cNvCxnSpPr>
          <p:nvPr/>
        </p:nvCxnSpPr>
        <p:spPr>
          <a:xfrm rot="10800000" flipV="1">
            <a:off x="8825852" y="4900566"/>
            <a:ext cx="1193870" cy="35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801354F-FC56-43BB-A0C6-35388BF96BAB}"/>
              </a:ext>
            </a:extLst>
          </p:cNvPr>
          <p:cNvSpPr txBox="1"/>
          <p:nvPr/>
        </p:nvSpPr>
        <p:spPr>
          <a:xfrm>
            <a:off x="2322856" y="4387639"/>
            <a:ext cx="1568443" cy="646331"/>
          </a:xfrm>
          <a:prstGeom prst="rect">
            <a:avLst/>
          </a:prstGeom>
          <a:noFill/>
        </p:spPr>
        <p:txBody>
          <a:bodyPr wrap="none" rtlCol="0">
            <a:spAutoFit/>
          </a:bodyPr>
          <a:lstStyle/>
          <a:p>
            <a:r>
              <a:rPr lang="en-US" dirty="0"/>
              <a:t>Create/Publish</a:t>
            </a:r>
          </a:p>
          <a:p>
            <a:endParaRPr lang="en-US" dirty="0"/>
          </a:p>
        </p:txBody>
      </p:sp>
      <p:sp>
        <p:nvSpPr>
          <p:cNvPr id="19" name="TextBox 18">
            <a:extLst>
              <a:ext uri="{FF2B5EF4-FFF2-40B4-BE49-F238E27FC236}">
                <a16:creationId xmlns:a16="http://schemas.microsoft.com/office/drawing/2014/main" id="{698F23D2-EDD5-4998-A780-3B1AB34BFF03}"/>
              </a:ext>
            </a:extLst>
          </p:cNvPr>
          <p:cNvSpPr txBox="1"/>
          <p:nvPr/>
        </p:nvSpPr>
        <p:spPr>
          <a:xfrm>
            <a:off x="8856542" y="4933780"/>
            <a:ext cx="1132490" cy="369332"/>
          </a:xfrm>
          <a:prstGeom prst="rect">
            <a:avLst/>
          </a:prstGeom>
          <a:noFill/>
        </p:spPr>
        <p:txBody>
          <a:bodyPr wrap="none" rtlCol="0">
            <a:spAutoFit/>
          </a:bodyPr>
          <a:lstStyle/>
          <a:p>
            <a:r>
              <a:rPr lang="en-US" dirty="0"/>
              <a:t>View Only</a:t>
            </a:r>
          </a:p>
        </p:txBody>
      </p:sp>
    </p:spTree>
    <p:extLst>
      <p:ext uri="{BB962C8B-B14F-4D97-AF65-F5344CB8AC3E}">
        <p14:creationId xmlns:p14="http://schemas.microsoft.com/office/powerpoint/2010/main" val="10025906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347A6-F273-4D7C-B727-682F6683435A}"/>
              </a:ext>
            </a:extLst>
          </p:cNvPr>
          <p:cNvSpPr>
            <a:spLocks noGrp="1"/>
          </p:cNvSpPr>
          <p:nvPr>
            <p:ph type="title"/>
          </p:nvPr>
        </p:nvSpPr>
        <p:spPr/>
        <p:txBody>
          <a:bodyPr/>
          <a:lstStyle/>
          <a:p>
            <a:r>
              <a:rPr lang="en-US" dirty="0"/>
              <a:t>Workspace Security Roles</a:t>
            </a:r>
          </a:p>
        </p:txBody>
      </p:sp>
      <p:sp>
        <p:nvSpPr>
          <p:cNvPr id="3" name="Content Placeholder 2">
            <a:extLst>
              <a:ext uri="{FF2B5EF4-FFF2-40B4-BE49-F238E27FC236}">
                <a16:creationId xmlns:a16="http://schemas.microsoft.com/office/drawing/2014/main" id="{F65FE0F3-5B0B-4683-9C1F-D752913B2F17}"/>
              </a:ext>
            </a:extLst>
          </p:cNvPr>
          <p:cNvSpPr>
            <a:spLocks noGrp="1"/>
          </p:cNvSpPr>
          <p:nvPr>
            <p:ph idx="1"/>
          </p:nvPr>
        </p:nvSpPr>
        <p:spPr/>
        <p:txBody>
          <a:bodyPr/>
          <a:lstStyle/>
          <a:p>
            <a:r>
              <a:rPr lang="en-US" dirty="0"/>
              <a:t>Admin</a:t>
            </a:r>
          </a:p>
          <a:p>
            <a:r>
              <a:rPr lang="en-US" dirty="0"/>
              <a:t>Member</a:t>
            </a:r>
          </a:p>
          <a:p>
            <a:r>
              <a:rPr lang="en-US" dirty="0"/>
              <a:t>Contributor</a:t>
            </a:r>
          </a:p>
          <a:p>
            <a:r>
              <a:rPr lang="en-US" dirty="0"/>
              <a:t>Viewer</a:t>
            </a:r>
          </a:p>
        </p:txBody>
      </p:sp>
    </p:spTree>
    <p:extLst>
      <p:ext uri="{BB962C8B-B14F-4D97-AF65-F5344CB8AC3E}">
        <p14:creationId xmlns:p14="http://schemas.microsoft.com/office/powerpoint/2010/main" val="1340042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7A36C-3923-4645-BA2C-2ACBAEADD55D}"/>
              </a:ext>
            </a:extLst>
          </p:cNvPr>
          <p:cNvSpPr>
            <a:spLocks noGrp="1"/>
          </p:cNvSpPr>
          <p:nvPr>
            <p:ph type="title"/>
          </p:nvPr>
        </p:nvSpPr>
        <p:spPr/>
        <p:txBody>
          <a:bodyPr/>
          <a:lstStyle/>
          <a:p>
            <a:r>
              <a:rPr lang="en-US" dirty="0"/>
              <a:t>Admin and Member Roles</a:t>
            </a:r>
          </a:p>
        </p:txBody>
      </p:sp>
      <p:sp>
        <p:nvSpPr>
          <p:cNvPr id="3" name="Content Placeholder 2">
            <a:extLst>
              <a:ext uri="{FF2B5EF4-FFF2-40B4-BE49-F238E27FC236}">
                <a16:creationId xmlns:a16="http://schemas.microsoft.com/office/drawing/2014/main" id="{68A5F9A1-8536-4F5A-AFF8-4B895494DD3E}"/>
              </a:ext>
            </a:extLst>
          </p:cNvPr>
          <p:cNvSpPr>
            <a:spLocks noGrp="1"/>
          </p:cNvSpPr>
          <p:nvPr>
            <p:ph idx="1"/>
          </p:nvPr>
        </p:nvSpPr>
        <p:spPr/>
        <p:txBody>
          <a:bodyPr/>
          <a:lstStyle/>
          <a:p>
            <a:r>
              <a:rPr lang="en-US" dirty="0"/>
              <a:t>Admins can do everything</a:t>
            </a:r>
          </a:p>
          <a:p>
            <a:r>
              <a:rPr lang="en-US" dirty="0"/>
              <a:t>Members can do the same, with the following exceptions:</a:t>
            </a:r>
          </a:p>
          <a:p>
            <a:pPr lvl="1"/>
            <a:r>
              <a:rPr lang="en-US" dirty="0"/>
              <a:t>They can not up update or delete the workspace (e.g. name)</a:t>
            </a:r>
          </a:p>
          <a:p>
            <a:pPr lvl="1"/>
            <a:r>
              <a:rPr lang="en-US" dirty="0"/>
              <a:t>Add or remove users</a:t>
            </a:r>
          </a:p>
          <a:p>
            <a:pPr lvl="1"/>
            <a:r>
              <a:rPr lang="en-US" dirty="0"/>
              <a:t>Allow users to update the app for the workspace</a:t>
            </a:r>
          </a:p>
          <a:p>
            <a:pPr marL="0" indent="0">
              <a:buNone/>
            </a:pPr>
            <a:endParaRPr lang="en-US" dirty="0"/>
          </a:p>
        </p:txBody>
      </p:sp>
    </p:spTree>
    <p:extLst>
      <p:ext uri="{BB962C8B-B14F-4D97-AF65-F5344CB8AC3E}">
        <p14:creationId xmlns:p14="http://schemas.microsoft.com/office/powerpoint/2010/main" val="9614482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0A11A-CC64-4435-A2AD-24B2570D54D2}"/>
              </a:ext>
            </a:extLst>
          </p:cNvPr>
          <p:cNvSpPr>
            <a:spLocks noGrp="1"/>
          </p:cNvSpPr>
          <p:nvPr>
            <p:ph type="title"/>
          </p:nvPr>
        </p:nvSpPr>
        <p:spPr/>
        <p:txBody>
          <a:bodyPr/>
          <a:lstStyle/>
          <a:p>
            <a:r>
              <a:rPr lang="en-US" dirty="0"/>
              <a:t>Contributor Role</a:t>
            </a:r>
          </a:p>
        </p:txBody>
      </p:sp>
      <p:sp>
        <p:nvSpPr>
          <p:cNvPr id="3" name="Content Placeholder 2">
            <a:extLst>
              <a:ext uri="{FF2B5EF4-FFF2-40B4-BE49-F238E27FC236}">
                <a16:creationId xmlns:a16="http://schemas.microsoft.com/office/drawing/2014/main" id="{293EC6D7-80CE-4191-886E-9F0EB5D012AE}"/>
              </a:ext>
            </a:extLst>
          </p:cNvPr>
          <p:cNvSpPr>
            <a:spLocks noGrp="1"/>
          </p:cNvSpPr>
          <p:nvPr>
            <p:ph idx="1"/>
          </p:nvPr>
        </p:nvSpPr>
        <p:spPr/>
        <p:txBody>
          <a:bodyPr/>
          <a:lstStyle/>
          <a:p>
            <a:r>
              <a:rPr lang="en-US" dirty="0"/>
              <a:t>Main function of this role is to create, edit and delete content in the workspace</a:t>
            </a:r>
          </a:p>
          <a:p>
            <a:r>
              <a:rPr lang="en-US" dirty="0"/>
              <a:t>They’re do not have the ability to share content</a:t>
            </a:r>
          </a:p>
          <a:p>
            <a:r>
              <a:rPr lang="en-US" dirty="0"/>
              <a:t>Can’t update a Power BI App (unless allowed)</a:t>
            </a:r>
          </a:p>
          <a:p>
            <a:r>
              <a:rPr lang="en-US" dirty="0"/>
              <a:t>They can set up dataset refreshes</a:t>
            </a:r>
          </a:p>
          <a:p>
            <a:r>
              <a:rPr lang="en-US" dirty="0"/>
              <a:t>They can manage gateways (with permission)</a:t>
            </a:r>
          </a:p>
        </p:txBody>
      </p:sp>
    </p:spTree>
    <p:extLst>
      <p:ext uri="{BB962C8B-B14F-4D97-AF65-F5344CB8AC3E}">
        <p14:creationId xmlns:p14="http://schemas.microsoft.com/office/powerpoint/2010/main" val="1093842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5AC51304-9420-9649-B9C2-02F688CD7686}"/>
              </a:ext>
            </a:extLst>
          </p:cNvPr>
          <p:cNvSpPr txBox="1"/>
          <p:nvPr/>
        </p:nvSpPr>
        <p:spPr>
          <a:xfrm>
            <a:off x="34050" y="-43929"/>
            <a:ext cx="3485891" cy="523220"/>
          </a:xfrm>
          <a:prstGeom prst="rect">
            <a:avLst/>
          </a:prstGeom>
          <a:noFill/>
        </p:spPr>
        <p:txBody>
          <a:bodyPr wrap="none" rtlCol="0">
            <a:spAutoFit/>
          </a:bodyPr>
          <a:lstStyle/>
          <a:p>
            <a:r>
              <a:rPr lang="en-US" sz="2800" b="1" dirty="0"/>
              <a:t>Microsoft Power Apps</a:t>
            </a:r>
          </a:p>
        </p:txBody>
      </p:sp>
      <p:sp>
        <p:nvSpPr>
          <p:cNvPr id="2" name="TextBox 1">
            <a:extLst>
              <a:ext uri="{FF2B5EF4-FFF2-40B4-BE49-F238E27FC236}">
                <a16:creationId xmlns:a16="http://schemas.microsoft.com/office/drawing/2014/main" id="{CC3D4649-A7E5-5848-B1B1-6FCC78D19016}"/>
              </a:ext>
            </a:extLst>
          </p:cNvPr>
          <p:cNvSpPr txBox="1"/>
          <p:nvPr/>
        </p:nvSpPr>
        <p:spPr>
          <a:xfrm>
            <a:off x="263852" y="1742515"/>
            <a:ext cx="5040923" cy="4832092"/>
          </a:xfrm>
          <a:prstGeom prst="rect">
            <a:avLst/>
          </a:prstGeom>
          <a:noFill/>
          <a:ln w="63500">
            <a:solidFill>
              <a:schemeClr val="accent1"/>
            </a:solidFill>
          </a:ln>
        </p:spPr>
        <p:txBody>
          <a:bodyPr wrap="square" rtlCol="0">
            <a:spAutoFit/>
          </a:bodyPr>
          <a:lstStyle/>
          <a:p>
            <a:r>
              <a:rPr lang="en-US" sz="1400" b="1" dirty="0">
                <a:solidFill>
                  <a:srgbClr val="FF0000"/>
                </a:solidFill>
              </a:rPr>
              <a:t>Power Apps:</a:t>
            </a:r>
          </a:p>
          <a:p>
            <a:pPr marL="285750" indent="-285750">
              <a:buFont typeface="Arial" panose="020B0604020202020204" pitchFamily="34" charset="0"/>
              <a:buChar char="•"/>
            </a:pPr>
            <a:r>
              <a:rPr lang="en-US" sz="1400" dirty="0"/>
              <a:t>rapid application development environment</a:t>
            </a:r>
          </a:p>
          <a:p>
            <a:pPr marL="285750" indent="-285750">
              <a:buFont typeface="Arial" panose="020B0604020202020204" pitchFamily="34" charset="0"/>
              <a:buChar char="•"/>
            </a:pPr>
            <a:r>
              <a:rPr lang="en-US" sz="1400" dirty="0"/>
              <a:t>build custom apps for your business needs</a:t>
            </a:r>
          </a:p>
          <a:p>
            <a:pPr marL="285750" indent="-285750">
              <a:buFont typeface="Arial" panose="020B0604020202020204" pitchFamily="34" charset="0"/>
              <a:buChar char="•"/>
            </a:pPr>
            <a:r>
              <a:rPr lang="en-US" sz="1400" dirty="0"/>
              <a:t>suite of apps, services, connectors, and data platform</a:t>
            </a:r>
          </a:p>
          <a:p>
            <a:pPr marL="285750" indent="-285750">
              <a:buFont typeface="Arial" panose="020B0604020202020204" pitchFamily="34" charset="0"/>
              <a:buChar char="•"/>
            </a:pPr>
            <a:r>
              <a:rPr lang="en-US" sz="1400" dirty="0"/>
              <a:t>responsive design - apps can run in browser, tablet, or phones</a:t>
            </a:r>
          </a:p>
          <a:p>
            <a:pPr marL="285750" indent="-285750">
              <a:buFont typeface="Arial" panose="020B0604020202020204" pitchFamily="34" charset="0"/>
              <a:buChar char="•"/>
            </a:pPr>
            <a:r>
              <a:rPr lang="en-US" sz="1400" dirty="0">
                <a:hlinkClick r:id="rId2"/>
              </a:rPr>
              <a:t>https://docs.microsoft.com/en-us/powerapps/</a:t>
            </a:r>
            <a:r>
              <a:rPr lang="en-US" sz="1400" dirty="0"/>
              <a:t>   </a:t>
            </a:r>
          </a:p>
          <a:p>
            <a:pPr marL="285750" indent="-285750">
              <a:buFont typeface="Arial" panose="020B0604020202020204" pitchFamily="34" charset="0"/>
              <a:buChar char="•"/>
            </a:pPr>
            <a:r>
              <a:rPr lang="en-US" sz="1400" dirty="0">
                <a:hlinkClick r:id="rId3"/>
              </a:rPr>
              <a:t>https://powerapps.microsoft.com/en-us/downloads/</a:t>
            </a:r>
            <a:r>
              <a:rPr lang="en-US" sz="1400" dirty="0"/>
              <a:t> </a:t>
            </a:r>
          </a:p>
          <a:p>
            <a:pPr marL="285750" indent="-285750">
              <a:buFont typeface="Arial" panose="020B0604020202020204" pitchFamily="34" charset="0"/>
              <a:buChar char="•"/>
            </a:pPr>
            <a:r>
              <a:rPr lang="en-US" sz="1400" dirty="0">
                <a:hlinkClick r:id="rId4"/>
              </a:rPr>
              <a:t>https://create.powerapps.com/studio/#</a:t>
            </a:r>
            <a:r>
              <a:rPr lang="en-US" sz="1400" dirty="0"/>
              <a:t>  </a:t>
            </a:r>
          </a:p>
          <a:p>
            <a:endParaRPr lang="en-US" sz="1400" dirty="0"/>
          </a:p>
          <a:p>
            <a:r>
              <a:rPr lang="en-US" sz="1400" b="1" dirty="0">
                <a:solidFill>
                  <a:srgbClr val="FF0000"/>
                </a:solidFill>
              </a:rPr>
              <a:t>Benefits of Power Apps:</a:t>
            </a:r>
          </a:p>
          <a:p>
            <a:pPr marL="171450" indent="-171450">
              <a:buFont typeface="Arial" panose="020B0604020202020204" pitchFamily="34" charset="0"/>
              <a:buChar char="•"/>
            </a:pPr>
            <a:r>
              <a:rPr lang="en-US" sz="1400" dirty="0"/>
              <a:t>Fast and easy App Creation (responsive custom forms)</a:t>
            </a:r>
          </a:p>
          <a:p>
            <a:pPr marL="171450" indent="-171450">
              <a:buFont typeface="Arial" panose="020B0604020202020204" pitchFamily="34" charset="0"/>
              <a:buChar char="•"/>
            </a:pPr>
            <a:r>
              <a:rPr lang="en-US" sz="1400" dirty="0"/>
              <a:t>Easy Standard Connectors (to data sources ...)</a:t>
            </a:r>
          </a:p>
          <a:p>
            <a:pPr marL="171450" indent="-171450">
              <a:buFont typeface="Arial" panose="020B0604020202020204" pitchFamily="34" charset="0"/>
              <a:buChar char="•"/>
            </a:pPr>
            <a:r>
              <a:rPr lang="en-US" sz="1400" dirty="0"/>
              <a:t>Easy integrate with Office 365, Power BI, SharePoint, ... </a:t>
            </a:r>
          </a:p>
          <a:p>
            <a:pPr marL="171450" indent="-171450">
              <a:buFont typeface="Arial" panose="020B0604020202020204" pitchFamily="34" charset="0"/>
              <a:buChar char="•"/>
            </a:pPr>
            <a:r>
              <a:rPr lang="en-US" sz="1400" dirty="0"/>
              <a:t>Mobile Ready</a:t>
            </a:r>
          </a:p>
          <a:p>
            <a:pPr marL="171450" indent="-171450">
              <a:buFont typeface="Arial" panose="020B0604020202020204" pitchFamily="34" charset="0"/>
              <a:buChar char="•"/>
            </a:pPr>
            <a:r>
              <a:rPr lang="en-US" sz="1400" dirty="0"/>
              <a:t>Microsoft Flow (process and task automation)</a:t>
            </a:r>
          </a:p>
          <a:p>
            <a:pPr marL="171450" indent="-171450">
              <a:buFont typeface="Arial" panose="020B0604020202020204" pitchFamily="34" charset="0"/>
              <a:buChar char="•"/>
            </a:pPr>
            <a:r>
              <a:rPr lang="en-US" sz="1400" dirty="0"/>
              <a:t>Low Cost</a:t>
            </a:r>
          </a:p>
          <a:p>
            <a:endParaRPr lang="en-US" sz="1400" dirty="0"/>
          </a:p>
          <a:p>
            <a:r>
              <a:rPr lang="en-US" sz="1400" b="1" dirty="0">
                <a:solidFill>
                  <a:srgbClr val="FF0000"/>
                </a:solidFill>
              </a:rPr>
              <a:t>Disadvantages:</a:t>
            </a:r>
          </a:p>
          <a:p>
            <a:pPr marL="285750" indent="-285750">
              <a:buFont typeface="Arial" panose="020B0604020202020204" pitchFamily="34" charset="0"/>
              <a:buChar char="•"/>
            </a:pPr>
            <a:r>
              <a:rPr lang="en-US" sz="1400" dirty="0"/>
              <a:t>Separate apps for Android and iOS</a:t>
            </a:r>
          </a:p>
          <a:p>
            <a:pPr marL="285750" indent="-285750">
              <a:buFont typeface="Arial" panose="020B0604020202020204" pitchFamily="34" charset="0"/>
              <a:buChar char="•"/>
            </a:pPr>
            <a:r>
              <a:rPr lang="en-US" sz="1400" dirty="0"/>
              <a:t>Can retrieve only 500-2,000 items</a:t>
            </a:r>
          </a:p>
          <a:p>
            <a:pPr marL="285750" indent="-285750">
              <a:buFont typeface="Arial" panose="020B0604020202020204" pitchFamily="34" charset="0"/>
              <a:buChar char="•"/>
            </a:pPr>
            <a:r>
              <a:rPr lang="en-US" sz="1400" dirty="0"/>
              <a:t>Can't integrate JavaScript</a:t>
            </a:r>
          </a:p>
          <a:p>
            <a:pPr marL="285750" indent="-285750">
              <a:buFont typeface="Arial" panose="020B0604020202020204" pitchFamily="34" charset="0"/>
              <a:buChar char="•"/>
            </a:pPr>
            <a:r>
              <a:rPr lang="en-US" sz="1400" dirty="0"/>
              <a:t>Meant only for internal use (licensing model)</a:t>
            </a:r>
          </a:p>
        </p:txBody>
      </p:sp>
      <p:sp>
        <p:nvSpPr>
          <p:cNvPr id="8" name="TextBox 7">
            <a:extLst>
              <a:ext uri="{FF2B5EF4-FFF2-40B4-BE49-F238E27FC236}">
                <a16:creationId xmlns:a16="http://schemas.microsoft.com/office/drawing/2014/main" id="{BE95FB41-A562-0043-A6F5-FED432C089B3}"/>
              </a:ext>
            </a:extLst>
          </p:cNvPr>
          <p:cNvSpPr txBox="1"/>
          <p:nvPr/>
        </p:nvSpPr>
        <p:spPr>
          <a:xfrm>
            <a:off x="4404816" y="169836"/>
            <a:ext cx="2533867" cy="1169551"/>
          </a:xfrm>
          <a:prstGeom prst="rect">
            <a:avLst/>
          </a:prstGeom>
          <a:noFill/>
          <a:ln w="63500">
            <a:solidFill>
              <a:schemeClr val="accent1"/>
            </a:solidFill>
          </a:ln>
        </p:spPr>
        <p:txBody>
          <a:bodyPr wrap="square" rtlCol="0">
            <a:spAutoFit/>
          </a:bodyPr>
          <a:lstStyle/>
          <a:p>
            <a:r>
              <a:rPr lang="en-US" sz="1400" b="1" dirty="0">
                <a:solidFill>
                  <a:srgbClr val="FF0000"/>
                </a:solidFill>
              </a:rPr>
              <a:t>Power Platform:</a:t>
            </a:r>
          </a:p>
          <a:p>
            <a:pPr marL="285750" indent="-285750">
              <a:buFont typeface="Arial" panose="020B0604020202020204" pitchFamily="34" charset="0"/>
              <a:buChar char="•"/>
            </a:pPr>
            <a:r>
              <a:rPr lang="en-US" sz="1400" dirty="0"/>
              <a:t>Power BI</a:t>
            </a:r>
          </a:p>
          <a:p>
            <a:pPr marL="285750" indent="-285750">
              <a:buFont typeface="Arial" panose="020B0604020202020204" pitchFamily="34" charset="0"/>
              <a:buChar char="•"/>
            </a:pPr>
            <a:r>
              <a:rPr lang="en-US" sz="1400" dirty="0"/>
              <a:t>Power Apps</a:t>
            </a:r>
          </a:p>
          <a:p>
            <a:pPr marL="285750" indent="-285750">
              <a:buFont typeface="Arial" panose="020B0604020202020204" pitchFamily="34" charset="0"/>
              <a:buChar char="•"/>
            </a:pPr>
            <a:r>
              <a:rPr lang="en-US" sz="1400" dirty="0"/>
              <a:t>Power Automate</a:t>
            </a:r>
          </a:p>
          <a:p>
            <a:pPr marL="285750" indent="-285750">
              <a:buFont typeface="Arial" panose="020B0604020202020204" pitchFamily="34" charset="0"/>
              <a:buChar char="•"/>
            </a:pPr>
            <a:r>
              <a:rPr lang="en-US" sz="1400" dirty="0"/>
              <a:t>Power Virtual Agents</a:t>
            </a:r>
          </a:p>
        </p:txBody>
      </p:sp>
      <p:sp>
        <p:nvSpPr>
          <p:cNvPr id="3" name="TextBox 2">
            <a:extLst>
              <a:ext uri="{FF2B5EF4-FFF2-40B4-BE49-F238E27FC236}">
                <a16:creationId xmlns:a16="http://schemas.microsoft.com/office/drawing/2014/main" id="{FF68A2C1-98AB-FC46-8DB4-14052C7D9710}"/>
              </a:ext>
            </a:extLst>
          </p:cNvPr>
          <p:cNvSpPr txBox="1"/>
          <p:nvPr/>
        </p:nvSpPr>
        <p:spPr>
          <a:xfrm>
            <a:off x="7074795" y="3018136"/>
            <a:ext cx="4853353" cy="1877437"/>
          </a:xfrm>
          <a:prstGeom prst="rect">
            <a:avLst/>
          </a:prstGeom>
          <a:noFill/>
          <a:ln w="63500">
            <a:solidFill>
              <a:schemeClr val="accent1"/>
            </a:solidFill>
          </a:ln>
        </p:spPr>
        <p:txBody>
          <a:bodyPr wrap="square" rtlCol="0">
            <a:spAutoFit/>
          </a:bodyPr>
          <a:lstStyle/>
          <a:p>
            <a:r>
              <a:rPr lang="en-US" b="1" dirty="0">
                <a:solidFill>
                  <a:srgbClr val="FF0000"/>
                </a:solidFill>
              </a:rPr>
              <a:t>Microsoft </a:t>
            </a:r>
            <a:r>
              <a:rPr lang="en-US" b="1" dirty="0" err="1">
                <a:solidFill>
                  <a:srgbClr val="FF0000"/>
                </a:solidFill>
              </a:rPr>
              <a:t>Dataverse</a:t>
            </a:r>
            <a:r>
              <a:rPr lang="en-US" b="1" dirty="0">
                <a:solidFill>
                  <a:srgbClr val="FF0000"/>
                </a:solidFill>
              </a:rPr>
              <a:t>:</a:t>
            </a:r>
          </a:p>
          <a:p>
            <a:r>
              <a:rPr lang="en-US" sz="1400" dirty="0"/>
              <a:t>Common Data Service (</a:t>
            </a:r>
            <a:r>
              <a:rPr lang="en-US" sz="1400" b="1" dirty="0">
                <a:solidFill>
                  <a:srgbClr val="00B050"/>
                </a:solidFill>
              </a:rPr>
              <a:t>CDS</a:t>
            </a:r>
            <a:r>
              <a:rPr lang="en-US" sz="1400" dirty="0"/>
              <a:t>) has been renamed</a:t>
            </a:r>
          </a:p>
          <a:p>
            <a:r>
              <a:rPr lang="en-US" sz="1400" dirty="0"/>
              <a:t>to Microsoft </a:t>
            </a:r>
            <a:r>
              <a:rPr lang="en-US" sz="1400" b="1" dirty="0" err="1">
                <a:solidFill>
                  <a:srgbClr val="00B050"/>
                </a:solidFill>
              </a:rPr>
              <a:t>Dataverse</a:t>
            </a:r>
            <a:r>
              <a:rPr lang="en-US" sz="1400" dirty="0"/>
              <a:t> (2020)</a:t>
            </a:r>
          </a:p>
          <a:p>
            <a:r>
              <a:rPr lang="en-US" sz="1400" dirty="0">
                <a:hlinkClick r:id="rId5"/>
              </a:rPr>
              <a:t>https://docs.microsoft.com/en-us/powerapps/developer/data-platform/entities</a:t>
            </a:r>
            <a:r>
              <a:rPr lang="en-US" sz="1400" dirty="0"/>
              <a:t> </a:t>
            </a:r>
          </a:p>
          <a:p>
            <a:endParaRPr lang="en-US" sz="1400" dirty="0"/>
          </a:p>
          <a:p>
            <a:r>
              <a:rPr lang="en-US" sz="1400" b="1" dirty="0">
                <a:solidFill>
                  <a:srgbClr val="00B050"/>
                </a:solidFill>
              </a:rPr>
              <a:t>CDM</a:t>
            </a:r>
            <a:r>
              <a:rPr lang="en-US" sz="1400" dirty="0"/>
              <a:t> = Common Data Model </a:t>
            </a:r>
          </a:p>
          <a:p>
            <a:r>
              <a:rPr lang="en-US" sz="1400" b="1" dirty="0">
                <a:solidFill>
                  <a:srgbClr val="00B050"/>
                </a:solidFill>
              </a:rPr>
              <a:t>CDS</a:t>
            </a:r>
            <a:r>
              <a:rPr lang="en-US" sz="1400" dirty="0"/>
              <a:t> = Common Data Service = </a:t>
            </a:r>
            <a:r>
              <a:rPr lang="en-US" sz="1400" dirty="0" err="1"/>
              <a:t>Dataverse</a:t>
            </a:r>
            <a:endParaRPr lang="en-US" sz="1400" dirty="0"/>
          </a:p>
        </p:txBody>
      </p:sp>
      <p:pic>
        <p:nvPicPr>
          <p:cNvPr id="4" name="Picture 4" descr="Microsoft PowerApps Review | PCMag">
            <a:extLst>
              <a:ext uri="{FF2B5EF4-FFF2-40B4-BE49-F238E27FC236}">
                <a16:creationId xmlns:a16="http://schemas.microsoft.com/office/drawing/2014/main" id="{1EB0F158-F608-CB46-88ED-EC4788E2A420}"/>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49250" y="107892"/>
            <a:ext cx="4696128" cy="263998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F95E806-26DB-FE4C-8882-948B2809FB27}"/>
              </a:ext>
            </a:extLst>
          </p:cNvPr>
          <p:cNvSpPr txBox="1"/>
          <p:nvPr/>
        </p:nvSpPr>
        <p:spPr>
          <a:xfrm>
            <a:off x="7074795" y="5165832"/>
            <a:ext cx="4853353" cy="1446550"/>
          </a:xfrm>
          <a:prstGeom prst="rect">
            <a:avLst/>
          </a:prstGeom>
          <a:noFill/>
          <a:ln w="63500">
            <a:solidFill>
              <a:schemeClr val="accent1"/>
            </a:solidFill>
          </a:ln>
        </p:spPr>
        <p:txBody>
          <a:bodyPr wrap="square" rtlCol="0">
            <a:spAutoFit/>
          </a:bodyPr>
          <a:lstStyle/>
          <a:p>
            <a:r>
              <a:rPr lang="en-US" b="1" dirty="0">
                <a:solidFill>
                  <a:srgbClr val="FF0000"/>
                </a:solidFill>
              </a:rPr>
              <a:t>Power Query:</a:t>
            </a:r>
          </a:p>
          <a:p>
            <a:pPr marL="285750" indent="-285750">
              <a:buFont typeface="Arial" panose="020B0604020202020204" pitchFamily="34" charset="0"/>
              <a:buChar char="•"/>
            </a:pPr>
            <a:r>
              <a:rPr lang="en-US" sz="1400" dirty="0"/>
              <a:t>data transformation and data preparation engine</a:t>
            </a:r>
          </a:p>
          <a:p>
            <a:pPr marL="285750" indent="-285750">
              <a:buFont typeface="Arial" panose="020B0604020202020204" pitchFamily="34" charset="0"/>
              <a:buChar char="•"/>
            </a:pPr>
            <a:r>
              <a:rPr lang="en-US" sz="1400" dirty="0"/>
              <a:t>graphical interface for getting data from sources</a:t>
            </a:r>
          </a:p>
          <a:p>
            <a:pPr marL="285750" indent="-285750">
              <a:buFont typeface="Arial" panose="020B0604020202020204" pitchFamily="34" charset="0"/>
              <a:buChar char="•"/>
            </a:pPr>
            <a:r>
              <a:rPr lang="en-US" sz="1400" dirty="0"/>
              <a:t>Power Query Editor for applying transformations</a:t>
            </a:r>
          </a:p>
          <a:p>
            <a:endParaRPr lang="en-US" sz="1400" dirty="0"/>
          </a:p>
          <a:p>
            <a:r>
              <a:rPr lang="en-US" sz="1400" dirty="0"/>
              <a:t>... </a:t>
            </a:r>
          </a:p>
        </p:txBody>
      </p:sp>
      <p:sp>
        <p:nvSpPr>
          <p:cNvPr id="5" name="TextBox 4">
            <a:extLst>
              <a:ext uri="{FF2B5EF4-FFF2-40B4-BE49-F238E27FC236}">
                <a16:creationId xmlns:a16="http://schemas.microsoft.com/office/drawing/2014/main" id="{6A2DE8E9-CDA8-3541-AC12-6367C1D2DFD3}"/>
              </a:ext>
            </a:extLst>
          </p:cNvPr>
          <p:cNvSpPr txBox="1"/>
          <p:nvPr/>
        </p:nvSpPr>
        <p:spPr>
          <a:xfrm>
            <a:off x="263852" y="617621"/>
            <a:ext cx="3993356" cy="923330"/>
          </a:xfrm>
          <a:prstGeom prst="rect">
            <a:avLst/>
          </a:prstGeom>
          <a:noFill/>
        </p:spPr>
        <p:txBody>
          <a:bodyPr wrap="square" rtlCol="0">
            <a:spAutoFit/>
          </a:bodyPr>
          <a:lstStyle/>
          <a:p>
            <a:r>
              <a:rPr lang="en-US" b="1" dirty="0" err="1">
                <a:solidFill>
                  <a:srgbClr val="FF0000"/>
                </a:solidFill>
              </a:rPr>
              <a:t>powerapps.com</a:t>
            </a:r>
            <a:endParaRPr lang="en-US" b="1" dirty="0">
              <a:solidFill>
                <a:srgbClr val="FF0000"/>
              </a:solidFill>
            </a:endParaRPr>
          </a:p>
          <a:p>
            <a:endParaRPr lang="en-US" sz="1200" dirty="0"/>
          </a:p>
          <a:p>
            <a:r>
              <a:rPr lang="en-US" sz="1200" dirty="0"/>
              <a:t>Good short demo video:</a:t>
            </a:r>
          </a:p>
          <a:p>
            <a:r>
              <a:rPr lang="en-US" sz="1200" dirty="0"/>
              <a:t> - </a:t>
            </a:r>
            <a:r>
              <a:rPr lang="en-US" sz="1200" dirty="0">
                <a:hlinkClick r:id="rId7"/>
              </a:rPr>
              <a:t>https://www.youtube.com/watch?v=2RzCbd5XgJg</a:t>
            </a:r>
            <a:r>
              <a:rPr lang="en-US" sz="1200" dirty="0"/>
              <a:t> </a:t>
            </a:r>
          </a:p>
        </p:txBody>
      </p:sp>
    </p:spTree>
    <p:extLst>
      <p:ext uri="{BB962C8B-B14F-4D97-AF65-F5344CB8AC3E}">
        <p14:creationId xmlns:p14="http://schemas.microsoft.com/office/powerpoint/2010/main" val="2619377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6A8C2-33CB-45C7-8367-677D40ABC4C0}"/>
              </a:ext>
            </a:extLst>
          </p:cNvPr>
          <p:cNvSpPr>
            <a:spLocks noGrp="1"/>
          </p:cNvSpPr>
          <p:nvPr>
            <p:ph type="title"/>
          </p:nvPr>
        </p:nvSpPr>
        <p:spPr/>
        <p:txBody>
          <a:bodyPr/>
          <a:lstStyle/>
          <a:p>
            <a:r>
              <a:rPr lang="en-US" dirty="0"/>
              <a:t>View Role</a:t>
            </a:r>
          </a:p>
        </p:txBody>
      </p:sp>
      <p:sp>
        <p:nvSpPr>
          <p:cNvPr id="3" name="Content Placeholder 2">
            <a:extLst>
              <a:ext uri="{FF2B5EF4-FFF2-40B4-BE49-F238E27FC236}">
                <a16:creationId xmlns:a16="http://schemas.microsoft.com/office/drawing/2014/main" id="{4957E211-FE30-45CE-A23F-61967FB7630E}"/>
              </a:ext>
            </a:extLst>
          </p:cNvPr>
          <p:cNvSpPr>
            <a:spLocks noGrp="1"/>
          </p:cNvSpPr>
          <p:nvPr>
            <p:ph idx="1"/>
          </p:nvPr>
        </p:nvSpPr>
        <p:spPr/>
        <p:txBody>
          <a:bodyPr/>
          <a:lstStyle/>
          <a:p>
            <a:r>
              <a:rPr lang="en-US" dirty="0"/>
              <a:t>This role only allows the user to view and interact with a report in the workspace</a:t>
            </a:r>
          </a:p>
          <a:p>
            <a:pPr marL="0" indent="0">
              <a:buNone/>
            </a:pPr>
            <a:endParaRPr lang="en-US" dirty="0"/>
          </a:p>
        </p:txBody>
      </p:sp>
    </p:spTree>
    <p:extLst>
      <p:ext uri="{BB962C8B-B14F-4D97-AF65-F5344CB8AC3E}">
        <p14:creationId xmlns:p14="http://schemas.microsoft.com/office/powerpoint/2010/main" val="4041465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8D2A-DD46-4703-9649-0966217551ED}"/>
              </a:ext>
            </a:extLst>
          </p:cNvPr>
          <p:cNvSpPr>
            <a:spLocks noGrp="1"/>
          </p:cNvSpPr>
          <p:nvPr>
            <p:ph type="title"/>
          </p:nvPr>
        </p:nvSpPr>
        <p:spPr/>
        <p:txBody>
          <a:bodyPr/>
          <a:lstStyle/>
          <a:p>
            <a:r>
              <a:rPr lang="en-US" dirty="0"/>
              <a:t>Creating a Workspace on a Capacity</a:t>
            </a:r>
          </a:p>
        </p:txBody>
      </p:sp>
      <p:pic>
        <p:nvPicPr>
          <p:cNvPr id="5" name="Content Placeholder 4">
            <a:extLst>
              <a:ext uri="{FF2B5EF4-FFF2-40B4-BE49-F238E27FC236}">
                <a16:creationId xmlns:a16="http://schemas.microsoft.com/office/drawing/2014/main" id="{4440FCC4-C192-46E7-9081-BFA328C36919}"/>
              </a:ext>
            </a:extLst>
          </p:cNvPr>
          <p:cNvPicPr>
            <a:picLocks noGrp="1" noChangeAspect="1"/>
          </p:cNvPicPr>
          <p:nvPr>
            <p:ph idx="1"/>
          </p:nvPr>
        </p:nvPicPr>
        <p:blipFill>
          <a:blip r:embed="rId2"/>
          <a:stretch>
            <a:fillRect/>
          </a:stretch>
        </p:blipFill>
        <p:spPr>
          <a:xfrm>
            <a:off x="2452687" y="2751137"/>
            <a:ext cx="7286625" cy="2124075"/>
          </a:xfrm>
        </p:spPr>
      </p:pic>
    </p:spTree>
    <p:extLst>
      <p:ext uri="{BB962C8B-B14F-4D97-AF65-F5344CB8AC3E}">
        <p14:creationId xmlns:p14="http://schemas.microsoft.com/office/powerpoint/2010/main" val="22723770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DAD0A-E044-438E-A197-6AD8764493BD}"/>
              </a:ext>
            </a:extLst>
          </p:cNvPr>
          <p:cNvSpPr>
            <a:spLocks noGrp="1"/>
          </p:cNvSpPr>
          <p:nvPr>
            <p:ph type="title"/>
          </p:nvPr>
        </p:nvSpPr>
        <p:spPr/>
        <p:txBody>
          <a:bodyPr/>
          <a:lstStyle/>
          <a:p>
            <a:r>
              <a:rPr lang="en-US" dirty="0"/>
              <a:t>Power BI Usage Scenarios</a:t>
            </a:r>
          </a:p>
        </p:txBody>
      </p:sp>
      <p:sp>
        <p:nvSpPr>
          <p:cNvPr id="2" name="Text Placeholder 1">
            <a:extLst>
              <a:ext uri="{FF2B5EF4-FFF2-40B4-BE49-F238E27FC236}">
                <a16:creationId xmlns:a16="http://schemas.microsoft.com/office/drawing/2014/main" id="{5513C6BE-4F07-4D94-8A29-E61185F13EED}"/>
              </a:ext>
            </a:extLst>
          </p:cNvPr>
          <p:cNvSpPr>
            <a:spLocks noGrp="1"/>
          </p:cNvSpPr>
          <p:nvPr>
            <p:ph type="body" idx="1"/>
          </p:nvPr>
        </p:nvSpPr>
        <p:spPr/>
        <p:txBody>
          <a:bodyPr>
            <a:normAutofit fontScale="47500" lnSpcReduction="20000"/>
          </a:bodyPr>
          <a:lstStyle/>
          <a:p>
            <a:r>
              <a:rPr lang="en-US" dirty="0"/>
              <a:t>Personal BI</a:t>
            </a:r>
          </a:p>
          <a:p>
            <a:r>
              <a:rPr lang="en-US" dirty="0"/>
              <a:t>Small Team Collaboration</a:t>
            </a:r>
          </a:p>
          <a:p>
            <a:r>
              <a:rPr lang="en-US" dirty="0"/>
              <a:t>Large Team Collaboration and Distribution</a:t>
            </a:r>
          </a:p>
          <a:p>
            <a:r>
              <a:rPr lang="en-US" dirty="0"/>
              <a:t>Centralized Reporting and Data Warehousing</a:t>
            </a:r>
          </a:p>
          <a:p>
            <a:r>
              <a:rPr lang="en-US" dirty="0"/>
              <a:t>Data Model Modes</a:t>
            </a:r>
          </a:p>
        </p:txBody>
      </p:sp>
    </p:spTree>
    <p:extLst>
      <p:ext uri="{BB962C8B-B14F-4D97-AF65-F5344CB8AC3E}">
        <p14:creationId xmlns:p14="http://schemas.microsoft.com/office/powerpoint/2010/main" val="1875086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6D300-9F73-4B1D-B57B-2B2508C4426D}"/>
              </a:ext>
            </a:extLst>
          </p:cNvPr>
          <p:cNvSpPr>
            <a:spLocks noGrp="1"/>
          </p:cNvSpPr>
          <p:nvPr>
            <p:ph type="title"/>
          </p:nvPr>
        </p:nvSpPr>
        <p:spPr/>
        <p:txBody>
          <a:bodyPr/>
          <a:lstStyle/>
          <a:p>
            <a:r>
              <a:rPr lang="en-US" dirty="0"/>
              <a:t>Personal BI</a:t>
            </a:r>
          </a:p>
        </p:txBody>
      </p:sp>
      <p:pic>
        <p:nvPicPr>
          <p:cNvPr id="6" name="Content Placeholder 5">
            <a:extLst>
              <a:ext uri="{FF2B5EF4-FFF2-40B4-BE49-F238E27FC236}">
                <a16:creationId xmlns:a16="http://schemas.microsoft.com/office/drawing/2014/main" id="{75A43156-0C85-4D92-BBA8-4733303EFF8C}"/>
              </a:ext>
            </a:extLst>
          </p:cNvPr>
          <p:cNvPicPr>
            <a:picLocks noGrp="1"/>
          </p:cNvPicPr>
          <p:nvPr>
            <p:ph idx="1"/>
          </p:nvPr>
        </p:nvPicPr>
        <p:blipFill>
          <a:blip r:embed="rId3" cstate="email">
            <a:extLst>
              <a:ext uri="{28A0092B-C50C-407E-A947-70E740481C1C}">
                <a14:useLocalDpi xmlns:a14="http://schemas.microsoft.com/office/drawing/2010/main"/>
              </a:ext>
            </a:extLst>
          </a:blip>
          <a:stretch>
            <a:fillRect/>
          </a:stretch>
        </p:blipFill>
        <p:spPr>
          <a:xfrm>
            <a:off x="2028903" y="1269079"/>
            <a:ext cx="8134194" cy="5017674"/>
          </a:xfrm>
          <a:prstGeom prst="rect">
            <a:avLst/>
          </a:prstGeom>
        </p:spPr>
      </p:pic>
    </p:spTree>
    <p:extLst>
      <p:ext uri="{BB962C8B-B14F-4D97-AF65-F5344CB8AC3E}">
        <p14:creationId xmlns:p14="http://schemas.microsoft.com/office/powerpoint/2010/main" val="3181922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A6D300-9F73-4B1D-B57B-2B2508C4426D}"/>
              </a:ext>
            </a:extLst>
          </p:cNvPr>
          <p:cNvSpPr>
            <a:spLocks noGrp="1"/>
          </p:cNvSpPr>
          <p:nvPr>
            <p:ph type="title"/>
          </p:nvPr>
        </p:nvSpPr>
        <p:spPr/>
        <p:txBody>
          <a:bodyPr/>
          <a:lstStyle/>
          <a:p>
            <a:r>
              <a:rPr lang="en-US" dirty="0"/>
              <a:t>Small Team Collaboration</a:t>
            </a:r>
          </a:p>
        </p:txBody>
      </p:sp>
      <p:pic>
        <p:nvPicPr>
          <p:cNvPr id="5" name="Picture 4">
            <a:extLst>
              <a:ext uri="{FF2B5EF4-FFF2-40B4-BE49-F238E27FC236}">
                <a16:creationId xmlns:a16="http://schemas.microsoft.com/office/drawing/2014/main" id="{F20FA157-8C11-49FA-A587-8DBBBA7D2383}"/>
              </a:ext>
            </a:extLst>
          </p:cNvPr>
          <p:cNvPicPr/>
          <p:nvPr/>
        </p:nvPicPr>
        <p:blipFill>
          <a:blip r:embed="rId3" cstate="email">
            <a:extLst>
              <a:ext uri="{28A0092B-C50C-407E-A947-70E740481C1C}">
                <a14:useLocalDpi xmlns:a14="http://schemas.microsoft.com/office/drawing/2010/main"/>
              </a:ext>
            </a:extLst>
          </a:blip>
          <a:stretch>
            <a:fillRect/>
          </a:stretch>
        </p:blipFill>
        <p:spPr>
          <a:xfrm>
            <a:off x="1552074" y="1455821"/>
            <a:ext cx="8779028" cy="4835093"/>
          </a:xfrm>
          <a:prstGeom prst="rect">
            <a:avLst/>
          </a:prstGeom>
        </p:spPr>
      </p:pic>
    </p:spTree>
    <p:extLst>
      <p:ext uri="{BB962C8B-B14F-4D97-AF65-F5344CB8AC3E}">
        <p14:creationId xmlns:p14="http://schemas.microsoft.com/office/powerpoint/2010/main" val="270069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27155-41EA-4263-85C5-738C8301B811}"/>
              </a:ext>
            </a:extLst>
          </p:cNvPr>
          <p:cNvSpPr>
            <a:spLocks noGrp="1"/>
          </p:cNvSpPr>
          <p:nvPr>
            <p:ph type="title"/>
          </p:nvPr>
        </p:nvSpPr>
        <p:spPr/>
        <p:txBody>
          <a:bodyPr/>
          <a:lstStyle/>
          <a:p>
            <a:r>
              <a:rPr lang="en-US" dirty="0"/>
              <a:t>Large Team Collaboration and Distribution</a:t>
            </a:r>
          </a:p>
        </p:txBody>
      </p:sp>
      <p:pic>
        <p:nvPicPr>
          <p:cNvPr id="4" name="Picture 3">
            <a:extLst>
              <a:ext uri="{FF2B5EF4-FFF2-40B4-BE49-F238E27FC236}">
                <a16:creationId xmlns:a16="http://schemas.microsoft.com/office/drawing/2014/main" id="{D939A703-CD16-474F-B3C8-FF577526C1CE}"/>
              </a:ext>
            </a:extLst>
          </p:cNvPr>
          <p:cNvPicPr/>
          <p:nvPr/>
        </p:nvPicPr>
        <p:blipFill>
          <a:blip r:embed="rId2" cstate="email">
            <a:extLst>
              <a:ext uri="{28A0092B-C50C-407E-A947-70E740481C1C}">
                <a14:useLocalDpi xmlns:a14="http://schemas.microsoft.com/office/drawing/2010/main"/>
              </a:ext>
            </a:extLst>
          </a:blip>
          <a:stretch>
            <a:fillRect/>
          </a:stretch>
        </p:blipFill>
        <p:spPr>
          <a:xfrm>
            <a:off x="1287380" y="1660843"/>
            <a:ext cx="9941118" cy="4832032"/>
          </a:xfrm>
          <a:prstGeom prst="rect">
            <a:avLst/>
          </a:prstGeom>
        </p:spPr>
      </p:pic>
    </p:spTree>
    <p:extLst>
      <p:ext uri="{BB962C8B-B14F-4D97-AF65-F5344CB8AC3E}">
        <p14:creationId xmlns:p14="http://schemas.microsoft.com/office/powerpoint/2010/main" val="2612338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FA01-427D-4D4E-8065-82B3928E3D4B}"/>
              </a:ext>
            </a:extLst>
          </p:cNvPr>
          <p:cNvSpPr>
            <a:spLocks noGrp="1"/>
          </p:cNvSpPr>
          <p:nvPr>
            <p:ph type="title"/>
          </p:nvPr>
        </p:nvSpPr>
        <p:spPr/>
        <p:txBody>
          <a:bodyPr/>
          <a:lstStyle/>
          <a:p>
            <a:r>
              <a:rPr lang="en-US" dirty="0"/>
              <a:t>Centralized Reporting and Data Warehousing</a:t>
            </a:r>
          </a:p>
        </p:txBody>
      </p:sp>
      <p:pic>
        <p:nvPicPr>
          <p:cNvPr id="4" name="Picture 3">
            <a:extLst>
              <a:ext uri="{FF2B5EF4-FFF2-40B4-BE49-F238E27FC236}">
                <a16:creationId xmlns:a16="http://schemas.microsoft.com/office/drawing/2014/main" id="{779FD4D8-61C8-454A-82A9-3D606418A171}"/>
              </a:ext>
            </a:extLst>
          </p:cNvPr>
          <p:cNvPicPr/>
          <p:nvPr/>
        </p:nvPicPr>
        <p:blipFill>
          <a:blip r:embed="rId3" cstate="email">
            <a:extLst>
              <a:ext uri="{28A0092B-C50C-407E-A947-70E740481C1C}">
                <a14:useLocalDpi xmlns:a14="http://schemas.microsoft.com/office/drawing/2010/main"/>
              </a:ext>
            </a:extLst>
          </a:blip>
          <a:stretch>
            <a:fillRect/>
          </a:stretch>
        </p:blipFill>
        <p:spPr>
          <a:xfrm>
            <a:off x="760163" y="1690688"/>
            <a:ext cx="10266563" cy="4681567"/>
          </a:xfrm>
          <a:prstGeom prst="rect">
            <a:avLst/>
          </a:prstGeom>
        </p:spPr>
      </p:pic>
    </p:spTree>
    <p:extLst>
      <p:ext uri="{BB962C8B-B14F-4D97-AF65-F5344CB8AC3E}">
        <p14:creationId xmlns:p14="http://schemas.microsoft.com/office/powerpoint/2010/main" val="8814917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FA01-427D-4D4E-8065-82B3928E3D4B}"/>
              </a:ext>
            </a:extLst>
          </p:cNvPr>
          <p:cNvSpPr>
            <a:spLocks noGrp="1"/>
          </p:cNvSpPr>
          <p:nvPr>
            <p:ph type="title"/>
          </p:nvPr>
        </p:nvSpPr>
        <p:spPr/>
        <p:txBody>
          <a:bodyPr/>
          <a:lstStyle/>
          <a:p>
            <a:r>
              <a:rPr lang="en-US" dirty="0"/>
              <a:t>Enterprise Content Distribution </a:t>
            </a:r>
          </a:p>
        </p:txBody>
      </p:sp>
      <p:pic>
        <p:nvPicPr>
          <p:cNvPr id="5" name="Picture 4">
            <a:extLst>
              <a:ext uri="{FF2B5EF4-FFF2-40B4-BE49-F238E27FC236}">
                <a16:creationId xmlns:a16="http://schemas.microsoft.com/office/drawing/2014/main" id="{AB042A35-7DF9-4C07-AA05-0CF60B2F819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200150" y="1490663"/>
            <a:ext cx="9639300" cy="4643438"/>
          </a:xfrm>
          <a:prstGeom prst="rect">
            <a:avLst/>
          </a:prstGeom>
        </p:spPr>
      </p:pic>
    </p:spTree>
    <p:extLst>
      <p:ext uri="{BB962C8B-B14F-4D97-AF65-F5344CB8AC3E}">
        <p14:creationId xmlns:p14="http://schemas.microsoft.com/office/powerpoint/2010/main" val="1436367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DF43C-22E9-4D6C-9991-B3BC2F553109}"/>
              </a:ext>
            </a:extLst>
          </p:cNvPr>
          <p:cNvSpPr>
            <a:spLocks noGrp="1"/>
          </p:cNvSpPr>
          <p:nvPr>
            <p:ph type="title"/>
          </p:nvPr>
        </p:nvSpPr>
        <p:spPr/>
        <p:txBody>
          <a:bodyPr/>
          <a:lstStyle/>
          <a:p>
            <a:r>
              <a:rPr lang="en-US" dirty="0"/>
              <a:t>Workflow Automation</a:t>
            </a:r>
          </a:p>
        </p:txBody>
      </p:sp>
      <p:pic>
        <p:nvPicPr>
          <p:cNvPr id="5" name="Picture 4">
            <a:extLst>
              <a:ext uri="{FF2B5EF4-FFF2-40B4-BE49-F238E27FC236}">
                <a16:creationId xmlns:a16="http://schemas.microsoft.com/office/drawing/2014/main" id="{F3B08146-2020-473A-BC33-27170AAE43A7}"/>
              </a:ext>
            </a:extLst>
          </p:cNvPr>
          <p:cNvPicPr>
            <a:picLocks noChangeAspect="1"/>
          </p:cNvPicPr>
          <p:nvPr/>
        </p:nvPicPr>
        <p:blipFill>
          <a:blip r:embed="rId3"/>
          <a:stretch>
            <a:fillRect/>
          </a:stretch>
        </p:blipFill>
        <p:spPr>
          <a:xfrm>
            <a:off x="836202" y="1690688"/>
            <a:ext cx="9745370" cy="3776661"/>
          </a:xfrm>
          <a:prstGeom prst="rect">
            <a:avLst/>
          </a:prstGeom>
        </p:spPr>
      </p:pic>
    </p:spTree>
    <p:extLst>
      <p:ext uri="{BB962C8B-B14F-4D97-AF65-F5344CB8AC3E}">
        <p14:creationId xmlns:p14="http://schemas.microsoft.com/office/powerpoint/2010/main" val="20927515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615E-11D2-4D7D-A4D3-0DE64A60489A}"/>
              </a:ext>
            </a:extLst>
          </p:cNvPr>
          <p:cNvSpPr>
            <a:spLocks noGrp="1"/>
          </p:cNvSpPr>
          <p:nvPr>
            <p:ph type="title"/>
          </p:nvPr>
        </p:nvSpPr>
        <p:spPr/>
        <p:txBody>
          <a:bodyPr/>
          <a:lstStyle/>
          <a:p>
            <a:r>
              <a:rPr lang="en-US" dirty="0"/>
              <a:t>Prototyping</a:t>
            </a:r>
            <a:r>
              <a:rPr lang="en-US" baseline="0" dirty="0"/>
              <a:t> Activities and Sharing</a:t>
            </a:r>
            <a:endParaRPr lang="en-US" dirty="0"/>
          </a:p>
        </p:txBody>
      </p:sp>
      <p:pic>
        <p:nvPicPr>
          <p:cNvPr id="4" name="Picture 3">
            <a:extLst>
              <a:ext uri="{FF2B5EF4-FFF2-40B4-BE49-F238E27FC236}">
                <a16:creationId xmlns:a16="http://schemas.microsoft.com/office/drawing/2014/main" id="{8BFE4DE2-479A-49B4-8A14-75D4490E4651}"/>
              </a:ext>
            </a:extLst>
          </p:cNvPr>
          <p:cNvPicPr/>
          <p:nvPr/>
        </p:nvPicPr>
        <p:blipFill>
          <a:blip r:embed="rId2" cstate="email">
            <a:extLst>
              <a:ext uri="{28A0092B-C50C-407E-A947-70E740481C1C}">
                <a14:useLocalDpi xmlns:a14="http://schemas.microsoft.com/office/drawing/2010/main"/>
              </a:ext>
            </a:extLst>
          </a:blip>
          <a:stretch>
            <a:fillRect/>
          </a:stretch>
        </p:blipFill>
        <p:spPr>
          <a:xfrm>
            <a:off x="528810" y="1690688"/>
            <a:ext cx="11366266" cy="4659312"/>
          </a:xfrm>
          <a:prstGeom prst="rect">
            <a:avLst/>
          </a:prstGeom>
        </p:spPr>
      </p:pic>
    </p:spTree>
    <p:extLst>
      <p:ext uri="{BB962C8B-B14F-4D97-AF65-F5344CB8AC3E}">
        <p14:creationId xmlns:p14="http://schemas.microsoft.com/office/powerpoint/2010/main" val="1073431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FD8B9B6-4914-D54D-A308-68C94BD89A4B}"/>
              </a:ext>
            </a:extLst>
          </p:cNvPr>
          <p:cNvSpPr txBox="1"/>
          <p:nvPr/>
        </p:nvSpPr>
        <p:spPr>
          <a:xfrm>
            <a:off x="101600" y="760287"/>
            <a:ext cx="8966200" cy="6186309"/>
          </a:xfrm>
          <a:prstGeom prst="rect">
            <a:avLst/>
          </a:prstGeom>
          <a:noFill/>
        </p:spPr>
        <p:txBody>
          <a:bodyPr wrap="square" rtlCol="0">
            <a:spAutoFit/>
          </a:bodyPr>
          <a:lstStyle/>
          <a:p>
            <a:r>
              <a:rPr lang="en-US" sz="1200" dirty="0"/>
              <a:t>You can train the model in ML Studio, deploy it as an endpoint, call this endpoint from Power BI. </a:t>
            </a:r>
          </a:p>
          <a:p>
            <a:r>
              <a:rPr lang="en-US" sz="1200" dirty="0"/>
              <a:t>You can also use Python in Power BI desktop – then you can read model file directly:</a:t>
            </a:r>
          </a:p>
          <a:p>
            <a:r>
              <a:rPr lang="en-US" sz="1200" dirty="0"/>
              <a:t>  -- </a:t>
            </a:r>
            <a:r>
              <a:rPr lang="en-US" sz="1200" dirty="0">
                <a:hlinkClick r:id="rId2"/>
              </a:rPr>
              <a:t>https://docs.microsoft.com/en-us/power-bi/connect-data/service-aml-integrate</a:t>
            </a:r>
            <a:r>
              <a:rPr lang="en-US" sz="1200" dirty="0"/>
              <a:t> </a:t>
            </a:r>
          </a:p>
          <a:p>
            <a:r>
              <a:rPr lang="en-US" sz="1200" dirty="0"/>
              <a:t>  -- </a:t>
            </a:r>
            <a:r>
              <a:rPr lang="en-US" sz="1200" dirty="0">
                <a:hlinkClick r:id="rId3"/>
              </a:rPr>
              <a:t>https://docs.microsoft.com/en-us/power-bi/connect-data/desktop-python-scripts</a:t>
            </a:r>
            <a:r>
              <a:rPr lang="en-US" sz="1200" dirty="0"/>
              <a:t> </a:t>
            </a:r>
          </a:p>
          <a:p>
            <a:r>
              <a:rPr lang="en-US" sz="1200" dirty="0"/>
              <a:t>  -- </a:t>
            </a:r>
            <a:r>
              <a:rPr lang="en-US" sz="1200" dirty="0">
                <a:hlinkClick r:id="rId4"/>
              </a:rPr>
              <a:t>https://docs.microsoft.com/en-us/power-bi/connect-data/desktop-python-in-query-editor</a:t>
            </a:r>
            <a:r>
              <a:rPr lang="en-US" sz="1200" dirty="0"/>
              <a:t> </a:t>
            </a:r>
          </a:p>
          <a:p>
            <a:endParaRPr lang="en-US" sz="1200" dirty="0"/>
          </a:p>
          <a:p>
            <a:r>
              <a:rPr lang="en-US" sz="1200" dirty="0"/>
              <a:t>Microsoft power BI Integration (part 1 of 2) Create the predictive model with a notebook</a:t>
            </a:r>
          </a:p>
          <a:p>
            <a:r>
              <a:rPr lang="en-US" sz="1200" dirty="0"/>
              <a:t>  -- </a:t>
            </a:r>
            <a:r>
              <a:rPr lang="en-US" sz="1200" dirty="0">
                <a:hlinkClick r:id="rId5"/>
              </a:rPr>
              <a:t>https://docs.microsoft.com/en-us/azure/machine-learning/tutorial-power-bi-custom-model</a:t>
            </a:r>
            <a:r>
              <a:rPr lang="en-US" sz="1200" dirty="0"/>
              <a:t> </a:t>
            </a:r>
          </a:p>
          <a:p>
            <a:r>
              <a:rPr lang="en-US" sz="1200" dirty="0"/>
              <a:t>Microsoft power BI Integration (part 2 of 2) Tutorial: Consume an Azure Machine Learning model in Power BI</a:t>
            </a:r>
          </a:p>
          <a:p>
            <a:r>
              <a:rPr lang="en-US" sz="1200" dirty="0"/>
              <a:t>  -- </a:t>
            </a:r>
            <a:r>
              <a:rPr lang="en-US" sz="1200" dirty="0">
                <a:hlinkClick r:id="rId6"/>
              </a:rPr>
              <a:t>https://docs.microsoft.com/en-us/power-bi/connect-data/service-aml-integrate?context=azure/machine-learning/context/ml-context</a:t>
            </a:r>
            <a:r>
              <a:rPr lang="en-US" sz="1200" dirty="0"/>
              <a:t> </a:t>
            </a:r>
          </a:p>
          <a:p>
            <a:endParaRPr lang="en-US" sz="1200" dirty="0"/>
          </a:p>
          <a:p>
            <a:r>
              <a:rPr lang="en-US" sz="1200" dirty="0" err="1"/>
              <a:t>StackOverflow</a:t>
            </a:r>
            <a:r>
              <a:rPr lang="en-US" sz="1200" dirty="0"/>
              <a:t> - consuming a deployed Azure ML model in </a:t>
            </a:r>
            <a:r>
              <a:rPr lang="en-US" sz="1200" dirty="0" err="1"/>
              <a:t>PowerBI</a:t>
            </a:r>
            <a:endParaRPr lang="en-US" sz="1200" dirty="0"/>
          </a:p>
          <a:p>
            <a:r>
              <a:rPr lang="en-US" sz="1200" dirty="0"/>
              <a:t>  -- </a:t>
            </a:r>
            <a:r>
              <a:rPr lang="en-US" sz="1200" dirty="0">
                <a:hlinkClick r:id="rId7"/>
              </a:rPr>
              <a:t>https://stackoverflow.com/questions/65899552/consuming-an-deployed-azure-ml-model-in-powerbi</a:t>
            </a:r>
            <a:r>
              <a:rPr lang="en-US" sz="1200" dirty="0"/>
              <a:t> </a:t>
            </a:r>
          </a:p>
          <a:p>
            <a:endParaRPr lang="en-US" sz="1200" dirty="0"/>
          </a:p>
          <a:p>
            <a:r>
              <a:rPr lang="en-US" sz="1200" dirty="0"/>
              <a:t>Also – you can use AI Insights:</a:t>
            </a:r>
          </a:p>
          <a:p>
            <a:r>
              <a:rPr lang="en-US" sz="1200" dirty="0"/>
              <a:t>  -- </a:t>
            </a:r>
            <a:r>
              <a:rPr lang="en-US" sz="1200" dirty="0">
                <a:hlinkClick r:id="rId8"/>
              </a:rPr>
              <a:t>https://docs.microsoft.com/en-us/power-bi/transform-model/desktop-ai-insights</a:t>
            </a:r>
            <a:r>
              <a:rPr lang="en-US" sz="1200" dirty="0"/>
              <a:t> </a:t>
            </a:r>
          </a:p>
          <a:p>
            <a:endParaRPr lang="en-US" sz="1200" dirty="0"/>
          </a:p>
          <a:p>
            <a:r>
              <a:rPr lang="en-US" sz="1200" dirty="0"/>
              <a:t>https://</a:t>
            </a:r>
            <a:r>
              <a:rPr lang="en-US" sz="1200" dirty="0" err="1"/>
              <a:t>docs.microsoft.com</a:t>
            </a:r>
            <a:r>
              <a:rPr lang="en-US" sz="1200" dirty="0"/>
              <a:t>/</a:t>
            </a:r>
            <a:r>
              <a:rPr lang="en-US" sz="1200" dirty="0" err="1"/>
              <a:t>en</a:t>
            </a:r>
            <a:r>
              <a:rPr lang="en-US" sz="1200" dirty="0"/>
              <a:t>-us/power-bi/transform-model/desktop-ai-insights#:~:text=Power%20BI%20makes%20it%20simple%20to%20incorporate%20the,to%20the%20BI%20analyst%20using%20the%20Azure%20portal.</a:t>
            </a:r>
          </a:p>
          <a:p>
            <a:endParaRPr lang="en-US" sz="1200" dirty="0"/>
          </a:p>
          <a:p>
            <a:r>
              <a:rPr lang="en-US" sz="1200" dirty="0"/>
              <a:t>or this (deploying </a:t>
            </a:r>
            <a:r>
              <a:rPr lang="en-US" sz="1200" dirty="0" err="1"/>
              <a:t>onnx</a:t>
            </a:r>
            <a:r>
              <a:rPr lang="en-US" sz="1200" dirty="0"/>
              <a:t> models in SQL):</a:t>
            </a:r>
          </a:p>
          <a:p>
            <a:r>
              <a:rPr lang="en-US" sz="1200" dirty="0"/>
              <a:t>  -- </a:t>
            </a:r>
            <a:r>
              <a:rPr lang="en-US" sz="1200" dirty="0">
                <a:hlinkClick r:id="rId9"/>
              </a:rPr>
              <a:t>https://docs.microsoft.com/en-us/azure/azure-sql-edge/deploy-onnx</a:t>
            </a:r>
            <a:r>
              <a:rPr lang="en-US" sz="1200" dirty="0"/>
              <a:t> </a:t>
            </a:r>
          </a:p>
          <a:p>
            <a:endParaRPr lang="en-US" sz="1200" dirty="0"/>
          </a:p>
          <a:p>
            <a:r>
              <a:rPr lang="en-US" sz="1200" dirty="0"/>
              <a:t>Related links:</a:t>
            </a:r>
          </a:p>
          <a:p>
            <a:endParaRPr lang="en-US" sz="1200" dirty="0"/>
          </a:p>
          <a:p>
            <a:r>
              <a:rPr lang="en-US" sz="1200" dirty="0"/>
              <a:t>Premium options: P1 vs P2 vs P3:</a:t>
            </a:r>
          </a:p>
          <a:p>
            <a:r>
              <a:rPr lang="en-US" sz="1200" dirty="0"/>
              <a:t>  -- </a:t>
            </a:r>
            <a:r>
              <a:rPr lang="en-US" sz="1200" dirty="0">
                <a:hlinkClick r:id="rId10"/>
              </a:rPr>
              <a:t>https://www.encorebusiness.com/blog/power-bi-premium-p1-vs-p2-vs-p3</a:t>
            </a:r>
            <a:r>
              <a:rPr lang="en-US" sz="1200" dirty="0"/>
              <a:t> </a:t>
            </a:r>
          </a:p>
          <a:p>
            <a:endParaRPr lang="en-US" sz="1200" dirty="0"/>
          </a:p>
          <a:p>
            <a:r>
              <a:rPr lang="en-US" sz="1200" dirty="0"/>
              <a:t>What are endpoints (preview) - Azure Machine Learning</a:t>
            </a:r>
          </a:p>
          <a:p>
            <a:r>
              <a:rPr lang="en-US" sz="1200" dirty="0"/>
              <a:t>  -- </a:t>
            </a:r>
            <a:r>
              <a:rPr lang="en-US" sz="1200" dirty="0">
                <a:hlinkClick r:id="rId11"/>
              </a:rPr>
              <a:t>https://docs.microsoft.com/en-us/azure/machine-learning/concept-endpoints</a:t>
            </a:r>
            <a:r>
              <a:rPr lang="en-US" sz="1200" dirty="0"/>
              <a:t> </a:t>
            </a:r>
          </a:p>
          <a:p>
            <a:endParaRPr lang="en-US" sz="1200" dirty="0"/>
          </a:p>
          <a:p>
            <a:endParaRPr lang="en-US" sz="1200" dirty="0"/>
          </a:p>
        </p:txBody>
      </p:sp>
      <p:sp>
        <p:nvSpPr>
          <p:cNvPr id="3" name="TextBox 2">
            <a:extLst>
              <a:ext uri="{FF2B5EF4-FFF2-40B4-BE49-F238E27FC236}">
                <a16:creationId xmlns:a16="http://schemas.microsoft.com/office/drawing/2014/main" id="{0703077A-2432-2342-AADF-70B692B3425D}"/>
              </a:ext>
            </a:extLst>
          </p:cNvPr>
          <p:cNvSpPr txBox="1"/>
          <p:nvPr/>
        </p:nvSpPr>
        <p:spPr>
          <a:xfrm>
            <a:off x="0" y="76200"/>
            <a:ext cx="7628467" cy="523220"/>
          </a:xfrm>
          <a:prstGeom prst="rect">
            <a:avLst/>
          </a:prstGeom>
          <a:noFill/>
        </p:spPr>
        <p:txBody>
          <a:bodyPr wrap="square" rtlCol="0">
            <a:spAutoFit/>
          </a:bodyPr>
          <a:lstStyle/>
          <a:p>
            <a:r>
              <a:rPr lang="en-US" sz="2800" b="1" dirty="0"/>
              <a:t>Integrate external model to work from Power BI</a:t>
            </a:r>
          </a:p>
        </p:txBody>
      </p:sp>
    </p:spTree>
    <p:extLst>
      <p:ext uri="{BB962C8B-B14F-4D97-AF65-F5344CB8AC3E}">
        <p14:creationId xmlns:p14="http://schemas.microsoft.com/office/powerpoint/2010/main" val="12845859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DAD0A-E044-438E-A197-6AD8764493BD}"/>
              </a:ext>
            </a:extLst>
          </p:cNvPr>
          <p:cNvSpPr>
            <a:spLocks noGrp="1"/>
          </p:cNvSpPr>
          <p:nvPr>
            <p:ph type="title"/>
          </p:nvPr>
        </p:nvSpPr>
        <p:spPr/>
        <p:txBody>
          <a:bodyPr/>
          <a:lstStyle/>
          <a:p>
            <a:r>
              <a:rPr lang="en-US" dirty="0"/>
              <a:t>Power BI Delivery and Governance</a:t>
            </a:r>
          </a:p>
        </p:txBody>
      </p:sp>
      <p:sp>
        <p:nvSpPr>
          <p:cNvPr id="2" name="Text Placeholder 1">
            <a:extLst>
              <a:ext uri="{FF2B5EF4-FFF2-40B4-BE49-F238E27FC236}">
                <a16:creationId xmlns:a16="http://schemas.microsoft.com/office/drawing/2014/main" id="{5513C6BE-4F07-4D94-8A29-E61185F13EED}"/>
              </a:ext>
            </a:extLst>
          </p:cNvPr>
          <p:cNvSpPr>
            <a:spLocks noGrp="1"/>
          </p:cNvSpPr>
          <p:nvPr>
            <p:ph type="body" idx="1"/>
          </p:nvPr>
        </p:nvSpPr>
        <p:spPr/>
        <p:txBody>
          <a:bodyPr/>
          <a:lstStyle/>
          <a:p>
            <a:r>
              <a:rPr lang="en-US" dirty="0"/>
              <a:t>Factors of Adoption</a:t>
            </a:r>
          </a:p>
          <a:p>
            <a:r>
              <a:rPr lang="en-US" dirty="0"/>
              <a:t>Delivery Approaches</a:t>
            </a:r>
          </a:p>
          <a:p>
            <a:r>
              <a:rPr lang="en-US" dirty="0"/>
              <a:t>Measuring Adoption</a:t>
            </a:r>
          </a:p>
        </p:txBody>
      </p:sp>
    </p:spTree>
    <p:extLst>
      <p:ext uri="{BB962C8B-B14F-4D97-AF65-F5344CB8AC3E}">
        <p14:creationId xmlns:p14="http://schemas.microsoft.com/office/powerpoint/2010/main" val="5160399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83695-767A-4670-9990-2B239DA3C946}"/>
              </a:ext>
            </a:extLst>
          </p:cNvPr>
          <p:cNvSpPr>
            <a:spLocks noGrp="1"/>
          </p:cNvSpPr>
          <p:nvPr>
            <p:ph type="title"/>
          </p:nvPr>
        </p:nvSpPr>
        <p:spPr/>
        <p:txBody>
          <a:bodyPr/>
          <a:lstStyle/>
          <a:p>
            <a:r>
              <a:rPr lang="en-US" dirty="0"/>
              <a:t>Factors of Adoption</a:t>
            </a:r>
          </a:p>
        </p:txBody>
      </p:sp>
      <p:sp>
        <p:nvSpPr>
          <p:cNvPr id="3" name="Content Placeholder 2">
            <a:extLst>
              <a:ext uri="{FF2B5EF4-FFF2-40B4-BE49-F238E27FC236}">
                <a16:creationId xmlns:a16="http://schemas.microsoft.com/office/drawing/2014/main" id="{5F545604-0B5B-4071-857E-06901CA17803}"/>
              </a:ext>
            </a:extLst>
          </p:cNvPr>
          <p:cNvSpPr>
            <a:spLocks noGrp="1"/>
          </p:cNvSpPr>
          <p:nvPr>
            <p:ph idx="1"/>
          </p:nvPr>
        </p:nvSpPr>
        <p:spPr/>
        <p:txBody>
          <a:bodyPr/>
          <a:lstStyle/>
          <a:p>
            <a:r>
              <a:rPr lang="en-US" dirty="0"/>
              <a:t>Overall data culture vision</a:t>
            </a:r>
          </a:p>
          <a:p>
            <a:pPr lvl="1"/>
            <a:r>
              <a:rPr lang="en-US" dirty="0"/>
              <a:t>An overall corporate vision to be data driven</a:t>
            </a:r>
          </a:p>
          <a:p>
            <a:r>
              <a:rPr lang="en-US" dirty="0"/>
              <a:t>Corporate Sponsorship</a:t>
            </a:r>
          </a:p>
          <a:p>
            <a:pPr lvl="1"/>
            <a:r>
              <a:rPr lang="en-US" dirty="0"/>
              <a:t>C-level or line of business heads which support data-driven decision making</a:t>
            </a:r>
          </a:p>
          <a:p>
            <a:r>
              <a:rPr lang="en-US" dirty="0"/>
              <a:t>Power BI Champions</a:t>
            </a:r>
          </a:p>
          <a:p>
            <a:pPr lvl="1"/>
            <a:r>
              <a:rPr lang="en-US" dirty="0"/>
              <a:t>Champions to evangelize the vision of highly valuable reports and dashboards</a:t>
            </a:r>
          </a:p>
          <a:p>
            <a:r>
              <a:rPr lang="en-US" dirty="0"/>
              <a:t>Measure Adoption</a:t>
            </a:r>
          </a:p>
          <a:p>
            <a:pPr lvl="1"/>
            <a:r>
              <a:rPr lang="en-US" dirty="0"/>
              <a:t>Usage of reporting on reporting to see what’s working and identify champions</a:t>
            </a:r>
          </a:p>
        </p:txBody>
      </p:sp>
    </p:spTree>
    <p:extLst>
      <p:ext uri="{BB962C8B-B14F-4D97-AF65-F5344CB8AC3E}">
        <p14:creationId xmlns:p14="http://schemas.microsoft.com/office/powerpoint/2010/main" val="2380142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2C62B-69C0-4057-B6C7-FF8466B835F7}"/>
              </a:ext>
            </a:extLst>
          </p:cNvPr>
          <p:cNvSpPr>
            <a:spLocks noGrp="1"/>
          </p:cNvSpPr>
          <p:nvPr>
            <p:ph type="title"/>
          </p:nvPr>
        </p:nvSpPr>
        <p:spPr/>
        <p:txBody>
          <a:bodyPr/>
          <a:lstStyle/>
          <a:p>
            <a:r>
              <a:rPr lang="en-US" dirty="0"/>
              <a:t>Power BI Delivery Approaches</a:t>
            </a:r>
          </a:p>
        </p:txBody>
      </p:sp>
      <p:pic>
        <p:nvPicPr>
          <p:cNvPr id="13" name="Picture 12">
            <a:extLst>
              <a:ext uri="{FF2B5EF4-FFF2-40B4-BE49-F238E27FC236}">
                <a16:creationId xmlns:a16="http://schemas.microsoft.com/office/drawing/2014/main" id="{16A24A7B-4BF5-4122-9295-94E002A38EB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5515" y="1397778"/>
            <a:ext cx="4155844" cy="5132354"/>
          </a:xfrm>
          <a:prstGeom prst="rect">
            <a:avLst/>
          </a:prstGeom>
        </p:spPr>
      </p:pic>
      <p:grpSp>
        <p:nvGrpSpPr>
          <p:cNvPr id="19" name="Group 18">
            <a:extLst>
              <a:ext uri="{FF2B5EF4-FFF2-40B4-BE49-F238E27FC236}">
                <a16:creationId xmlns:a16="http://schemas.microsoft.com/office/drawing/2014/main" id="{2F697FDC-0108-45CE-907D-7044611DEBA3}"/>
              </a:ext>
            </a:extLst>
          </p:cNvPr>
          <p:cNvGrpSpPr/>
          <p:nvPr/>
        </p:nvGrpSpPr>
        <p:grpSpPr>
          <a:xfrm>
            <a:off x="5727469" y="2229486"/>
            <a:ext cx="5999017" cy="2399028"/>
            <a:chOff x="5812824" y="2030966"/>
            <a:chExt cx="5999017" cy="2399028"/>
          </a:xfrm>
        </p:grpSpPr>
        <p:graphicFrame>
          <p:nvGraphicFramePr>
            <p:cNvPr id="14" name="Diagram 13">
              <a:extLst>
                <a:ext uri="{FF2B5EF4-FFF2-40B4-BE49-F238E27FC236}">
                  <a16:creationId xmlns:a16="http://schemas.microsoft.com/office/drawing/2014/main" id="{A750E3F3-7B0D-4A4A-97CE-74BE8B87BE47}"/>
                </a:ext>
              </a:extLst>
            </p:cNvPr>
            <p:cNvGraphicFramePr/>
            <p:nvPr/>
          </p:nvGraphicFramePr>
          <p:xfrm>
            <a:off x="6880225" y="2046204"/>
            <a:ext cx="3740150" cy="238379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Rectangle 14">
              <a:extLst>
                <a:ext uri="{FF2B5EF4-FFF2-40B4-BE49-F238E27FC236}">
                  <a16:creationId xmlns:a16="http://schemas.microsoft.com/office/drawing/2014/main" id="{F6B3C186-4295-49C7-9C7E-816AA5D50C0F}"/>
                </a:ext>
              </a:extLst>
            </p:cNvPr>
            <p:cNvSpPr/>
            <p:nvPr/>
          </p:nvSpPr>
          <p:spPr>
            <a:xfrm>
              <a:off x="10409096" y="2030966"/>
              <a:ext cx="1317390" cy="954107"/>
            </a:xfrm>
            <a:prstGeom prst="rect">
              <a:avLst/>
            </a:prstGeom>
          </p:spPr>
          <p:txBody>
            <a:bodyPr wrap="square">
              <a:spAutoFit/>
            </a:bodyPr>
            <a:lstStyle/>
            <a:p>
              <a:pPr algn="ctr"/>
              <a:r>
                <a:rPr lang="en-US" sz="1400" dirty="0">
                  <a:latin typeface="Segoe UI" panose="020B0502040204020203" pitchFamily="34" charset="0"/>
                  <a:ea typeface="Calibri" panose="020F0502020204030204" pitchFamily="34" charset="0"/>
                  <a:cs typeface="Times New Roman" panose="02020603050405020304" pitchFamily="18" charset="0"/>
                </a:rPr>
                <a:t>Requires tighter, more thorough controls</a:t>
              </a:r>
              <a:endParaRPr lang="en-US" sz="1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6" name="Rectangle 15">
              <a:extLst>
                <a:ext uri="{FF2B5EF4-FFF2-40B4-BE49-F238E27FC236}">
                  <a16:creationId xmlns:a16="http://schemas.microsoft.com/office/drawing/2014/main" id="{0D17D4BB-1F28-4D46-B0A4-28ECAF4FD929}"/>
                </a:ext>
              </a:extLst>
            </p:cNvPr>
            <p:cNvSpPr/>
            <p:nvPr/>
          </p:nvSpPr>
          <p:spPr>
            <a:xfrm>
              <a:off x="10323741" y="4060662"/>
              <a:ext cx="1488100" cy="369332"/>
            </a:xfrm>
            <a:prstGeom prst="rect">
              <a:avLst/>
            </a:prstGeom>
          </p:spPr>
          <p:txBody>
            <a:bodyPr wrap="none">
              <a:spAutoFit/>
            </a:bodyPr>
            <a:lstStyle/>
            <a:p>
              <a:pPr algn="ctr"/>
              <a:r>
                <a:rPr lang="en-US" dirty="0">
                  <a:latin typeface="Segoe UI" panose="020B0502040204020203" pitchFamily="34" charset="0"/>
                  <a:ea typeface="Calibri" panose="020F0502020204030204" pitchFamily="34" charset="0"/>
                  <a:cs typeface="Times New Roman" panose="02020603050405020304" pitchFamily="18" charset="0"/>
                </a:rPr>
                <a:t>Less controls</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DB9B6AD7-B5B3-4959-ABB2-EFE8F0369451}"/>
                </a:ext>
              </a:extLst>
            </p:cNvPr>
            <p:cNvSpPr/>
            <p:nvPr/>
          </p:nvSpPr>
          <p:spPr>
            <a:xfrm>
              <a:off x="5816830" y="4060662"/>
              <a:ext cx="1271695" cy="369332"/>
            </a:xfrm>
            <a:prstGeom prst="rect">
              <a:avLst/>
            </a:prstGeom>
          </p:spPr>
          <p:txBody>
            <a:bodyPr wrap="none">
              <a:spAutoFit/>
            </a:bodyPr>
            <a:lstStyle/>
            <a:p>
              <a:pPr algn="ctr"/>
              <a:r>
                <a:rPr lang="en-US" dirty="0">
                  <a:latin typeface="Segoe UI" panose="020B0502040204020203" pitchFamily="34" charset="0"/>
                  <a:ea typeface="Calibri" panose="020F0502020204030204" pitchFamily="34" charset="0"/>
                  <a:cs typeface="Times New Roman" panose="02020603050405020304" pitchFamily="18" charset="0"/>
                </a:rPr>
                <a:t>More agile</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0A214472-3097-41DE-936F-AACEAF17DDCD}"/>
                </a:ext>
              </a:extLst>
            </p:cNvPr>
            <p:cNvSpPr/>
            <p:nvPr/>
          </p:nvSpPr>
          <p:spPr>
            <a:xfrm>
              <a:off x="5812824" y="2046204"/>
              <a:ext cx="1279709" cy="646331"/>
            </a:xfrm>
            <a:prstGeom prst="rect">
              <a:avLst/>
            </a:prstGeom>
          </p:spPr>
          <p:txBody>
            <a:bodyPr wrap="none">
              <a:spAutoFit/>
            </a:bodyPr>
            <a:lstStyle/>
            <a:p>
              <a:pPr algn="ctr"/>
              <a:r>
                <a:rPr lang="en-US" dirty="0">
                  <a:latin typeface="Segoe UI" panose="020B0502040204020203" pitchFamily="34" charset="0"/>
                  <a:ea typeface="Calibri" panose="020F0502020204030204" pitchFamily="34" charset="0"/>
                  <a:cs typeface="Times New Roman" panose="02020603050405020304" pitchFamily="18" charset="0"/>
                </a:rPr>
                <a:t>More </a:t>
              </a:r>
            </a:p>
            <a:p>
              <a:pPr algn="ctr"/>
              <a:r>
                <a:rPr lang="en-US" dirty="0">
                  <a:latin typeface="Segoe UI" panose="020B0502040204020203" pitchFamily="34" charset="0"/>
                  <a:ea typeface="Calibri" panose="020F0502020204030204" pitchFamily="34" charset="0"/>
                  <a:cs typeface="Times New Roman" panose="02020603050405020304" pitchFamily="18" charset="0"/>
                </a:rPr>
                <a:t>procedural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grpSp>
      <p:cxnSp>
        <p:nvCxnSpPr>
          <p:cNvPr id="21" name="Straight Connector 20">
            <a:extLst>
              <a:ext uri="{FF2B5EF4-FFF2-40B4-BE49-F238E27FC236}">
                <a16:creationId xmlns:a16="http://schemas.microsoft.com/office/drawing/2014/main" id="{679385E3-84C7-40D7-8AD3-94FA575CCBC6}"/>
              </a:ext>
            </a:extLst>
          </p:cNvPr>
          <p:cNvCxnSpPr/>
          <p:nvPr/>
        </p:nvCxnSpPr>
        <p:spPr>
          <a:xfrm>
            <a:off x="465515" y="2261268"/>
            <a:ext cx="4524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3AB86EB-58E8-4FF3-B924-A1663C193D6C}"/>
              </a:ext>
            </a:extLst>
          </p:cNvPr>
          <p:cNvCxnSpPr/>
          <p:nvPr/>
        </p:nvCxnSpPr>
        <p:spPr>
          <a:xfrm>
            <a:off x="358525" y="3826043"/>
            <a:ext cx="45243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9471BD-816D-472C-82EB-3F76BF1949F1}"/>
              </a:ext>
            </a:extLst>
          </p:cNvPr>
          <p:cNvCxnSpPr/>
          <p:nvPr/>
        </p:nvCxnSpPr>
        <p:spPr>
          <a:xfrm>
            <a:off x="358525" y="5216692"/>
            <a:ext cx="452437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4793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650C-CEB5-462D-99F7-29CDAFC357B6}"/>
              </a:ext>
            </a:extLst>
          </p:cNvPr>
          <p:cNvSpPr>
            <a:spLocks noGrp="1"/>
          </p:cNvSpPr>
          <p:nvPr>
            <p:ph type="title"/>
          </p:nvPr>
        </p:nvSpPr>
        <p:spPr/>
        <p:txBody>
          <a:bodyPr/>
          <a:lstStyle/>
          <a:p>
            <a:r>
              <a:rPr lang="en-US" dirty="0"/>
              <a:t>Business-Led Self-Service BI Workflow</a:t>
            </a:r>
          </a:p>
        </p:txBody>
      </p:sp>
      <p:grpSp>
        <p:nvGrpSpPr>
          <p:cNvPr id="4" name="Group 3">
            <a:extLst>
              <a:ext uri="{FF2B5EF4-FFF2-40B4-BE49-F238E27FC236}">
                <a16:creationId xmlns:a16="http://schemas.microsoft.com/office/drawing/2014/main" id="{694114BE-18F0-4521-AB27-22A6157C257D}"/>
              </a:ext>
            </a:extLst>
          </p:cNvPr>
          <p:cNvGrpSpPr/>
          <p:nvPr/>
        </p:nvGrpSpPr>
        <p:grpSpPr>
          <a:xfrm>
            <a:off x="208094" y="1315197"/>
            <a:ext cx="11337207" cy="4766566"/>
            <a:chOff x="20807" y="918589"/>
            <a:chExt cx="11337207" cy="4766566"/>
          </a:xfrm>
        </p:grpSpPr>
        <p:grpSp>
          <p:nvGrpSpPr>
            <p:cNvPr id="3" name="Group 2">
              <a:extLst>
                <a:ext uri="{FF2B5EF4-FFF2-40B4-BE49-F238E27FC236}">
                  <a16:creationId xmlns:a16="http://schemas.microsoft.com/office/drawing/2014/main" id="{25002F33-A4EC-4EB9-9477-E5488DA5201B}"/>
                </a:ext>
              </a:extLst>
            </p:cNvPr>
            <p:cNvGrpSpPr/>
            <p:nvPr/>
          </p:nvGrpSpPr>
          <p:grpSpPr>
            <a:xfrm>
              <a:off x="175954" y="918589"/>
              <a:ext cx="11182060" cy="4766566"/>
              <a:chOff x="175954" y="918589"/>
              <a:chExt cx="11182060" cy="4766566"/>
            </a:xfrm>
          </p:grpSpPr>
          <p:pic>
            <p:nvPicPr>
              <p:cNvPr id="7" name="Graphic 6" descr="Group">
                <a:extLst>
                  <a:ext uri="{FF2B5EF4-FFF2-40B4-BE49-F238E27FC236}">
                    <a16:creationId xmlns:a16="http://schemas.microsoft.com/office/drawing/2014/main" id="{DEE3F675-CBAA-4D38-9794-7214F8005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360" y="2788920"/>
                <a:ext cx="914400" cy="914400"/>
              </a:xfrm>
              <a:prstGeom prst="rect">
                <a:avLst/>
              </a:prstGeom>
            </p:spPr>
          </p:pic>
          <p:pic>
            <p:nvPicPr>
              <p:cNvPr id="9" name="Graphic 8" descr="Team">
                <a:extLst>
                  <a:ext uri="{FF2B5EF4-FFF2-40B4-BE49-F238E27FC236}">
                    <a16:creationId xmlns:a16="http://schemas.microsoft.com/office/drawing/2014/main" id="{DD440C14-1F07-40AC-A982-9F5A9D6BF60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6780" y="2918460"/>
                <a:ext cx="655320" cy="655320"/>
              </a:xfrm>
              <a:prstGeom prst="rect">
                <a:avLst/>
              </a:prstGeom>
            </p:spPr>
          </p:pic>
          <p:sp>
            <p:nvSpPr>
              <p:cNvPr id="10" name="Rectangle: Rounded Corners 9">
                <a:extLst>
                  <a:ext uri="{FF2B5EF4-FFF2-40B4-BE49-F238E27FC236}">
                    <a16:creationId xmlns:a16="http://schemas.microsoft.com/office/drawing/2014/main" id="{54C66E66-1264-457C-BBEC-C93ACA10FDCE}"/>
                  </a:ext>
                </a:extLst>
              </p:cNvPr>
              <p:cNvSpPr/>
              <p:nvPr/>
            </p:nvSpPr>
            <p:spPr>
              <a:xfrm>
                <a:off x="2755970" y="2524900"/>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044CE86E-57EC-49F8-9F4A-46787D3BDF1A}"/>
                  </a:ext>
                </a:extLst>
              </p:cNvPr>
              <p:cNvSpPr/>
              <p:nvPr/>
            </p:nvSpPr>
            <p:spPr>
              <a:xfrm>
                <a:off x="6799650" y="2524900"/>
                <a:ext cx="2021840" cy="14528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Power BI App</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cxnSp>
            <p:nvCxnSpPr>
              <p:cNvPr id="17" name="Straight Connector 16">
                <a:extLst>
                  <a:ext uri="{FF2B5EF4-FFF2-40B4-BE49-F238E27FC236}">
                    <a16:creationId xmlns:a16="http://schemas.microsoft.com/office/drawing/2014/main" id="{3309CC8C-D819-401A-B802-507BBBE4E417}"/>
                  </a:ext>
                </a:extLst>
              </p:cNvPr>
              <p:cNvCxnSpPr>
                <a:stCxn id="9" idx="3"/>
                <a:endCxn id="10" idx="1"/>
              </p:cNvCxnSpPr>
              <p:nvPr/>
            </p:nvCxnSpPr>
            <p:spPr>
              <a:xfrm>
                <a:off x="1562100" y="3246120"/>
                <a:ext cx="1193870" cy="522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ED496E0D-CA9D-46F8-8F98-FDA0FC534FF4}"/>
                  </a:ext>
                </a:extLst>
              </p:cNvPr>
              <p:cNvGrpSpPr/>
              <p:nvPr/>
            </p:nvGrpSpPr>
            <p:grpSpPr>
              <a:xfrm>
                <a:off x="175954" y="1363630"/>
                <a:ext cx="2179320" cy="1151110"/>
                <a:chOff x="175954" y="1363630"/>
                <a:chExt cx="2179320" cy="1151110"/>
              </a:xfrm>
            </p:grpSpPr>
            <p:sp>
              <p:nvSpPr>
                <p:cNvPr id="18" name="Speech Bubble: Rectangle 17">
                  <a:extLst>
                    <a:ext uri="{FF2B5EF4-FFF2-40B4-BE49-F238E27FC236}">
                      <a16:creationId xmlns:a16="http://schemas.microsoft.com/office/drawing/2014/main" id="{D8C65F0B-010C-4794-8B34-89ECCF04841F}"/>
                    </a:ext>
                  </a:extLst>
                </p:cNvPr>
                <p:cNvSpPr/>
                <p:nvPr/>
              </p:nvSpPr>
              <p:spPr>
                <a:xfrm>
                  <a:off x="333434" y="1518220"/>
                  <a:ext cx="2021840" cy="996520"/>
                </a:xfrm>
                <a:prstGeom prst="wedgeRectCallout">
                  <a:avLst>
                    <a:gd name="adj1" fmla="val -4753"/>
                    <a:gd name="adj2" fmla="val 860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Team creates all </a:t>
                  </a:r>
                  <a:r>
                    <a:rPr lang="en-US" sz="1400" b="1" dirty="0">
                      <a:latin typeface="Segoe UI Light" panose="020B0502040204020203" pitchFamily="34" charset="0"/>
                      <a:cs typeface="Segoe UI Light" panose="020B0502040204020203" pitchFamily="34" charset="0"/>
                    </a:rPr>
                    <a:t>dashboards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reports</a:t>
                  </a:r>
                  <a:r>
                    <a:rPr lang="en-US" sz="1400" dirty="0">
                      <a:latin typeface="Segoe UI Light" panose="020B0502040204020203" pitchFamily="34" charset="0"/>
                      <a:cs typeface="Segoe UI Light" panose="020B0502040204020203" pitchFamily="34" charset="0"/>
                    </a:rPr>
                    <a:t> and </a:t>
                  </a:r>
                  <a:r>
                    <a:rPr lang="en-US" sz="1400" b="1" dirty="0">
                      <a:latin typeface="Segoe UI Light" panose="020B0502040204020203" pitchFamily="34" charset="0"/>
                      <a:cs typeface="Segoe UI Light" panose="020B0502040204020203" pitchFamily="34" charset="0"/>
                    </a:rPr>
                    <a:t>datasets</a:t>
                  </a:r>
                  <a:r>
                    <a:rPr lang="en-US" sz="1400" dirty="0">
                      <a:latin typeface="Segoe UI Light" panose="020B0502040204020203" pitchFamily="34" charset="0"/>
                      <a:cs typeface="Segoe UI Light" panose="020B0502040204020203" pitchFamily="34" charset="0"/>
                    </a:rPr>
                    <a:t> in the App Workspaces</a:t>
                  </a:r>
                </a:p>
              </p:txBody>
            </p:sp>
            <p:sp>
              <p:nvSpPr>
                <p:cNvPr id="19" name="Rectangle 18">
                  <a:extLst>
                    <a:ext uri="{FF2B5EF4-FFF2-40B4-BE49-F238E27FC236}">
                      <a16:creationId xmlns:a16="http://schemas.microsoft.com/office/drawing/2014/main" id="{B5242BF1-6804-4D16-A1EB-BA9B8E05C1E2}"/>
                    </a:ext>
                  </a:extLst>
                </p:cNvPr>
                <p:cNvSpPr/>
                <p:nvPr/>
              </p:nvSpPr>
              <p:spPr>
                <a:xfrm>
                  <a:off x="1759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1</a:t>
                  </a:r>
                </a:p>
              </p:txBody>
            </p:sp>
          </p:grpSp>
          <p:cxnSp>
            <p:nvCxnSpPr>
              <p:cNvPr id="22" name="Straight Arrow Connector 21">
                <a:extLst>
                  <a:ext uri="{FF2B5EF4-FFF2-40B4-BE49-F238E27FC236}">
                    <a16:creationId xmlns:a16="http://schemas.microsoft.com/office/drawing/2014/main" id="{C234EF59-751B-4F3E-850A-048CE91FDCD8}"/>
                  </a:ext>
                </a:extLst>
              </p:cNvPr>
              <p:cNvCxnSpPr>
                <a:stCxn id="10" idx="3"/>
                <a:endCxn id="15" idx="1"/>
              </p:cNvCxnSpPr>
              <p:nvPr/>
            </p:nvCxnSpPr>
            <p:spPr>
              <a:xfrm>
                <a:off x="4777810" y="3251340"/>
                <a:ext cx="20218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6A7EE47-A5F3-41CA-AD9F-4838B0C38153}"/>
                  </a:ext>
                </a:extLst>
              </p:cNvPr>
              <p:cNvGrpSpPr/>
              <p:nvPr/>
            </p:nvGrpSpPr>
            <p:grpSpPr>
              <a:xfrm>
                <a:off x="3609410" y="4197529"/>
                <a:ext cx="2179320" cy="1487626"/>
                <a:chOff x="175954" y="1363630"/>
                <a:chExt cx="2179320" cy="1487626"/>
              </a:xfrm>
            </p:grpSpPr>
            <p:sp>
              <p:nvSpPr>
                <p:cNvPr id="24" name="Speech Bubble: Rectangle 23">
                  <a:extLst>
                    <a:ext uri="{FF2B5EF4-FFF2-40B4-BE49-F238E27FC236}">
                      <a16:creationId xmlns:a16="http://schemas.microsoft.com/office/drawing/2014/main" id="{9E2BAEBB-3606-4488-9586-6AE7B2DCA10B}"/>
                    </a:ext>
                  </a:extLst>
                </p:cNvPr>
                <p:cNvSpPr/>
                <p:nvPr/>
              </p:nvSpPr>
              <p:spPr>
                <a:xfrm>
                  <a:off x="333434" y="1518220"/>
                  <a:ext cx="2021840" cy="1333036"/>
                </a:xfrm>
                <a:prstGeom prst="wedgeRectCallout">
                  <a:avLst>
                    <a:gd name="adj1" fmla="val -46902"/>
                    <a:gd name="adj2" fmla="val -892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Team reviews, validates dashboards, reports and dashboards with SMEs who have read-only access to the App workspace</a:t>
                  </a:r>
                </a:p>
              </p:txBody>
            </p:sp>
            <p:sp>
              <p:nvSpPr>
                <p:cNvPr id="25" name="Rectangle 24">
                  <a:extLst>
                    <a:ext uri="{FF2B5EF4-FFF2-40B4-BE49-F238E27FC236}">
                      <a16:creationId xmlns:a16="http://schemas.microsoft.com/office/drawing/2014/main" id="{AAD9A21E-D16B-42B4-8FEA-DA609907D83A}"/>
                    </a:ext>
                  </a:extLst>
                </p:cNvPr>
                <p:cNvSpPr/>
                <p:nvPr/>
              </p:nvSpPr>
              <p:spPr>
                <a:xfrm>
                  <a:off x="1759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2</a:t>
                  </a:r>
                </a:p>
              </p:txBody>
            </p:sp>
          </p:grpSp>
          <p:cxnSp>
            <p:nvCxnSpPr>
              <p:cNvPr id="27" name="Straight Arrow Connector 26">
                <a:extLst>
                  <a:ext uri="{FF2B5EF4-FFF2-40B4-BE49-F238E27FC236}">
                    <a16:creationId xmlns:a16="http://schemas.microsoft.com/office/drawing/2014/main" id="{6BFA90C5-B29D-41C1-9868-0DA29B5DA00F}"/>
                  </a:ext>
                </a:extLst>
              </p:cNvPr>
              <p:cNvCxnSpPr>
                <a:stCxn id="7" idx="1"/>
                <a:endCxn id="15" idx="3"/>
              </p:cNvCxnSpPr>
              <p:nvPr/>
            </p:nvCxnSpPr>
            <p:spPr>
              <a:xfrm flipH="1">
                <a:off x="8821490" y="3246120"/>
                <a:ext cx="1193870" cy="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431C543-419F-405E-9CC1-0CE240C837E3}"/>
                  </a:ext>
                </a:extLst>
              </p:cNvPr>
              <p:cNvGrpSpPr/>
              <p:nvPr/>
            </p:nvGrpSpPr>
            <p:grpSpPr>
              <a:xfrm>
                <a:off x="5006340" y="923528"/>
                <a:ext cx="2179320" cy="1487626"/>
                <a:chOff x="175954" y="1363630"/>
                <a:chExt cx="2179320" cy="1487626"/>
              </a:xfrm>
            </p:grpSpPr>
            <p:sp>
              <p:nvSpPr>
                <p:cNvPr id="29" name="Speech Bubble: Rectangle 28">
                  <a:extLst>
                    <a:ext uri="{FF2B5EF4-FFF2-40B4-BE49-F238E27FC236}">
                      <a16:creationId xmlns:a16="http://schemas.microsoft.com/office/drawing/2014/main" id="{6FF9472C-F468-4F07-B78A-4AC73BDA9165}"/>
                    </a:ext>
                  </a:extLst>
                </p:cNvPr>
                <p:cNvSpPr/>
                <p:nvPr/>
              </p:nvSpPr>
              <p:spPr>
                <a:xfrm>
                  <a:off x="333434" y="1518220"/>
                  <a:ext cx="2021840" cy="1333036"/>
                </a:xfrm>
                <a:prstGeom prst="wedgeRectCallout">
                  <a:avLst>
                    <a:gd name="adj1" fmla="val 35951"/>
                    <a:gd name="adj2" fmla="val 790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Once changes are verified, Power BI App is published for update</a:t>
                  </a:r>
                </a:p>
              </p:txBody>
            </p:sp>
            <p:sp>
              <p:nvSpPr>
                <p:cNvPr id="30" name="Rectangle 29">
                  <a:extLst>
                    <a:ext uri="{FF2B5EF4-FFF2-40B4-BE49-F238E27FC236}">
                      <a16:creationId xmlns:a16="http://schemas.microsoft.com/office/drawing/2014/main" id="{CA248299-C7F6-4915-A0C7-8E8550DAE509}"/>
                    </a:ext>
                  </a:extLst>
                </p:cNvPr>
                <p:cNvSpPr/>
                <p:nvPr/>
              </p:nvSpPr>
              <p:spPr>
                <a:xfrm>
                  <a:off x="1759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3</a:t>
                  </a:r>
                </a:p>
              </p:txBody>
            </p:sp>
          </p:grpSp>
          <p:sp>
            <p:nvSpPr>
              <p:cNvPr id="31" name="TextBox 30">
                <a:extLst>
                  <a:ext uri="{FF2B5EF4-FFF2-40B4-BE49-F238E27FC236}">
                    <a16:creationId xmlns:a16="http://schemas.microsoft.com/office/drawing/2014/main" id="{0CDA453C-5968-4D29-9155-CAC6A26EC8C1}"/>
                  </a:ext>
                </a:extLst>
              </p:cNvPr>
              <p:cNvSpPr txBox="1"/>
              <p:nvPr/>
            </p:nvSpPr>
            <p:spPr>
              <a:xfrm>
                <a:off x="348985" y="3510767"/>
                <a:ext cx="1770909" cy="523220"/>
              </a:xfrm>
              <a:prstGeom prst="rect">
                <a:avLst/>
              </a:prstGeom>
              <a:noFill/>
            </p:spPr>
            <p:txBody>
              <a:bodyPr wrap="square" rtlCol="0">
                <a:spAutoFit/>
              </a:bodyPr>
              <a:lstStyle/>
              <a:p>
                <a:pPr algn="ctr"/>
                <a:r>
                  <a:rPr lang="en-US" sz="1400" dirty="0"/>
                  <a:t>Content</a:t>
                </a:r>
              </a:p>
              <a:p>
                <a:pPr algn="ctr"/>
                <a:r>
                  <a:rPr lang="en-US" sz="1400" dirty="0"/>
                  <a:t>Creator Team</a:t>
                </a:r>
              </a:p>
            </p:txBody>
          </p:sp>
          <p:sp>
            <p:nvSpPr>
              <p:cNvPr id="32" name="TextBox 31">
                <a:extLst>
                  <a:ext uri="{FF2B5EF4-FFF2-40B4-BE49-F238E27FC236}">
                    <a16:creationId xmlns:a16="http://schemas.microsoft.com/office/drawing/2014/main" id="{32E9288C-F92B-4EC6-A699-3308305BFF4A}"/>
                  </a:ext>
                </a:extLst>
              </p:cNvPr>
              <p:cNvSpPr txBox="1"/>
              <p:nvPr/>
            </p:nvSpPr>
            <p:spPr>
              <a:xfrm>
                <a:off x="9587105" y="3573780"/>
                <a:ext cx="1770909" cy="307777"/>
              </a:xfrm>
              <a:prstGeom prst="rect">
                <a:avLst/>
              </a:prstGeom>
              <a:noFill/>
            </p:spPr>
            <p:txBody>
              <a:bodyPr wrap="square" rtlCol="0">
                <a:spAutoFit/>
              </a:bodyPr>
              <a:lstStyle/>
              <a:p>
                <a:pPr algn="ctr"/>
                <a:r>
                  <a:rPr lang="en-US" sz="1400" dirty="0"/>
                  <a:t>Users</a:t>
                </a:r>
              </a:p>
            </p:txBody>
          </p:sp>
          <p:sp>
            <p:nvSpPr>
              <p:cNvPr id="33" name="TextBox 32">
                <a:extLst>
                  <a:ext uri="{FF2B5EF4-FFF2-40B4-BE49-F238E27FC236}">
                    <a16:creationId xmlns:a16="http://schemas.microsoft.com/office/drawing/2014/main" id="{F3FCC211-819F-43E5-BAC1-A526A37FDB62}"/>
                  </a:ext>
                </a:extLst>
              </p:cNvPr>
              <p:cNvSpPr txBox="1"/>
              <p:nvPr/>
            </p:nvSpPr>
            <p:spPr>
              <a:xfrm>
                <a:off x="8417234" y="918589"/>
                <a:ext cx="2833946" cy="1384995"/>
              </a:xfrm>
              <a:prstGeom prst="rect">
                <a:avLst/>
              </a:prstGeom>
              <a:noFill/>
            </p:spPr>
            <p:txBody>
              <a:bodyPr wrap="square" rtlCol="0">
                <a:spAutoFit/>
              </a:bodyPr>
              <a:lstStyle/>
              <a:p>
                <a:r>
                  <a:rPr lang="en-US" sz="1200" dirty="0"/>
                  <a:t>Recommend using OneDrive for Business / SharePoint to version PBIX report files</a:t>
                </a:r>
              </a:p>
              <a:p>
                <a:pPr marL="285750" indent="-285750">
                  <a:buFont typeface="Arial" panose="020B0604020202020204" pitchFamily="34" charset="0"/>
                  <a:buChar char="•"/>
                </a:pPr>
                <a:r>
                  <a:rPr lang="en-US" sz="1200" dirty="0"/>
                  <a:t>Create 1 folder per App Workspace</a:t>
                </a:r>
              </a:p>
              <a:p>
                <a:pPr marL="285750" indent="-285750">
                  <a:buFont typeface="Arial" panose="020B0604020202020204" pitchFamily="34" charset="0"/>
                  <a:buChar char="•"/>
                </a:pPr>
                <a:r>
                  <a:rPr lang="en-US" sz="1200" dirty="0"/>
                  <a:t>Create sub-folder for in progress work</a:t>
                </a:r>
              </a:p>
              <a:p>
                <a:pPr marL="285750" indent="-285750">
                  <a:buFont typeface="Arial" panose="020B0604020202020204" pitchFamily="34" charset="0"/>
                  <a:buChar char="•"/>
                </a:pPr>
                <a:r>
                  <a:rPr lang="en-US" sz="1200" dirty="0"/>
                  <a:t>Create sub-folder for what is published in App</a:t>
                </a:r>
              </a:p>
              <a:p>
                <a:pPr marL="285750" indent="-285750">
                  <a:buFont typeface="Arial" panose="020B0604020202020204" pitchFamily="34" charset="0"/>
                  <a:buChar char="•"/>
                </a:pPr>
                <a:endParaRPr lang="en-US" sz="1200" dirty="0"/>
              </a:p>
            </p:txBody>
          </p:sp>
        </p:grpSp>
        <p:sp>
          <p:nvSpPr>
            <p:cNvPr id="35" name="TextBox 34">
              <a:extLst>
                <a:ext uri="{FF2B5EF4-FFF2-40B4-BE49-F238E27FC236}">
                  <a16:creationId xmlns:a16="http://schemas.microsoft.com/office/drawing/2014/main" id="{F1DA78D9-05BF-46B7-B521-FBB30958E925}"/>
                </a:ext>
              </a:extLst>
            </p:cNvPr>
            <p:cNvSpPr txBox="1"/>
            <p:nvPr/>
          </p:nvSpPr>
          <p:spPr>
            <a:xfrm>
              <a:off x="20807" y="4023737"/>
              <a:ext cx="2833946" cy="1015663"/>
            </a:xfrm>
            <a:prstGeom prst="rect">
              <a:avLst/>
            </a:prstGeom>
            <a:noFill/>
          </p:spPr>
          <p:txBody>
            <a:bodyPr wrap="square" rtlCol="0">
              <a:spAutoFit/>
            </a:bodyPr>
            <a:lstStyle/>
            <a:p>
              <a:r>
                <a:rPr lang="en-US" sz="1200" dirty="0"/>
                <a:t>Recommended dataset storage modes:</a:t>
              </a:r>
            </a:p>
            <a:p>
              <a:pPr marL="171450" indent="-171450">
                <a:buFont typeface="Arial" panose="020B0604020202020204" pitchFamily="34" charset="0"/>
                <a:buChar char="•"/>
              </a:pPr>
              <a:r>
                <a:rPr lang="en-US" sz="1200" dirty="0"/>
                <a:t>Import</a:t>
              </a:r>
            </a:p>
            <a:p>
              <a:pPr marL="171450" indent="-171450">
                <a:buFont typeface="Arial" panose="020B0604020202020204" pitchFamily="34" charset="0"/>
                <a:buChar char="•"/>
              </a:pPr>
              <a:r>
                <a:rPr lang="en-US" sz="1200" dirty="0" err="1"/>
                <a:t>DirectQuery</a:t>
              </a:r>
              <a:endParaRPr lang="en-US" sz="1200" dirty="0"/>
            </a:p>
            <a:p>
              <a:pPr marL="171450" indent="-171450">
                <a:buFont typeface="Arial" panose="020B0604020202020204" pitchFamily="34" charset="0"/>
                <a:buChar char="•"/>
              </a:pPr>
              <a:r>
                <a:rPr lang="en-US" sz="1200" dirty="0"/>
                <a:t>Hybrid/Composite</a:t>
              </a:r>
            </a:p>
            <a:p>
              <a:pPr marL="285750" indent="-285750">
                <a:buFont typeface="Arial" panose="020B0604020202020204" pitchFamily="34" charset="0"/>
                <a:buChar char="•"/>
              </a:pPr>
              <a:endParaRPr lang="en-US" sz="1200" dirty="0"/>
            </a:p>
          </p:txBody>
        </p:sp>
      </p:grpSp>
      <p:sp>
        <p:nvSpPr>
          <p:cNvPr id="36" name="TextBox 35">
            <a:extLst>
              <a:ext uri="{FF2B5EF4-FFF2-40B4-BE49-F238E27FC236}">
                <a16:creationId xmlns:a16="http://schemas.microsoft.com/office/drawing/2014/main" id="{99787816-CED2-431A-A8A7-0740DCD3D378}"/>
              </a:ext>
            </a:extLst>
          </p:cNvPr>
          <p:cNvSpPr txBox="1"/>
          <p:nvPr/>
        </p:nvSpPr>
        <p:spPr>
          <a:xfrm>
            <a:off x="9242873" y="4261466"/>
            <a:ext cx="2833946" cy="830997"/>
          </a:xfrm>
          <a:prstGeom prst="rect">
            <a:avLst/>
          </a:prstGeom>
          <a:noFill/>
        </p:spPr>
        <p:txBody>
          <a:bodyPr wrap="square" rtlCol="0">
            <a:spAutoFit/>
          </a:bodyPr>
          <a:lstStyle/>
          <a:p>
            <a:r>
              <a:rPr lang="en-US" sz="1200" dirty="0"/>
              <a:t>Recommended for Usage Scenarios:</a:t>
            </a:r>
          </a:p>
          <a:p>
            <a:pPr marL="171450" indent="-171450">
              <a:buFont typeface="Arial" panose="020B0604020202020204" pitchFamily="34" charset="0"/>
              <a:buChar char="•"/>
            </a:pPr>
            <a:r>
              <a:rPr lang="en-US" sz="1200" dirty="0"/>
              <a:t>Personal BI/ Prototyping</a:t>
            </a:r>
          </a:p>
          <a:p>
            <a:pPr marL="171450" indent="-171450">
              <a:buFont typeface="Arial" panose="020B0604020202020204" pitchFamily="34" charset="0"/>
              <a:buChar char="•"/>
            </a:pPr>
            <a:r>
              <a:rPr lang="en-US" sz="1200" dirty="0"/>
              <a:t>Small Team Collaboration</a:t>
            </a:r>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3907090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650C-CEB5-462D-99F7-29CDAFC357B6}"/>
              </a:ext>
            </a:extLst>
          </p:cNvPr>
          <p:cNvSpPr>
            <a:spLocks noGrp="1"/>
          </p:cNvSpPr>
          <p:nvPr>
            <p:ph type="title"/>
          </p:nvPr>
        </p:nvSpPr>
        <p:spPr/>
        <p:txBody>
          <a:bodyPr/>
          <a:lstStyle/>
          <a:p>
            <a:r>
              <a:rPr lang="en-US" dirty="0"/>
              <a:t>IT Managed Self-Service BI Workflow</a:t>
            </a:r>
          </a:p>
        </p:txBody>
      </p:sp>
      <p:sp>
        <p:nvSpPr>
          <p:cNvPr id="38" name="TextBox 37">
            <a:extLst>
              <a:ext uri="{FF2B5EF4-FFF2-40B4-BE49-F238E27FC236}">
                <a16:creationId xmlns:a16="http://schemas.microsoft.com/office/drawing/2014/main" id="{8CFF0151-727C-47B2-8557-E64DFBB05157}"/>
              </a:ext>
            </a:extLst>
          </p:cNvPr>
          <p:cNvSpPr txBox="1"/>
          <p:nvPr/>
        </p:nvSpPr>
        <p:spPr>
          <a:xfrm>
            <a:off x="2422234" y="4764819"/>
            <a:ext cx="1770909" cy="1569660"/>
          </a:xfrm>
          <a:prstGeom prst="rect">
            <a:avLst/>
          </a:prstGeom>
          <a:noFill/>
        </p:spPr>
        <p:txBody>
          <a:bodyPr wrap="square" rtlCol="0">
            <a:spAutoFit/>
          </a:bodyPr>
          <a:lstStyle/>
          <a:p>
            <a:r>
              <a:rPr lang="en-US" sz="1200" dirty="0"/>
              <a:t>Recommended dataset storage modes:</a:t>
            </a:r>
          </a:p>
          <a:p>
            <a:pPr marL="171450" indent="-171450">
              <a:buFont typeface="Arial" panose="020B0604020202020204" pitchFamily="34" charset="0"/>
              <a:buChar char="•"/>
            </a:pPr>
            <a:r>
              <a:rPr lang="en-US" sz="1200" dirty="0"/>
              <a:t>Import</a:t>
            </a:r>
          </a:p>
          <a:p>
            <a:pPr marL="171450" indent="-171450">
              <a:buFont typeface="Arial" panose="020B0604020202020204" pitchFamily="34" charset="0"/>
              <a:buChar char="•"/>
            </a:pPr>
            <a:r>
              <a:rPr lang="en-US" sz="1200" dirty="0" err="1"/>
              <a:t>DirectQuery</a:t>
            </a:r>
            <a:endParaRPr lang="en-US" sz="1200" dirty="0"/>
          </a:p>
          <a:p>
            <a:pPr marL="171450" indent="-171450">
              <a:buFont typeface="Arial" panose="020B0604020202020204" pitchFamily="34" charset="0"/>
              <a:buChar char="•"/>
            </a:pPr>
            <a:r>
              <a:rPr lang="en-US" sz="1200" dirty="0"/>
              <a:t>Hybrid/Composite</a:t>
            </a:r>
          </a:p>
          <a:p>
            <a:pPr marL="171450" indent="-171450">
              <a:buFont typeface="Arial" panose="020B0604020202020204" pitchFamily="34" charset="0"/>
              <a:buChar char="•"/>
            </a:pPr>
            <a:r>
              <a:rPr lang="en-US" sz="1200" dirty="0"/>
              <a:t>Live Connection</a:t>
            </a:r>
          </a:p>
          <a:p>
            <a:pPr marL="171450" indent="-171450">
              <a:buFont typeface="Arial" panose="020B0604020202020204" pitchFamily="34" charset="0"/>
              <a:buChar char="•"/>
            </a:pPr>
            <a:r>
              <a:rPr lang="en-US" sz="1200" dirty="0"/>
              <a:t>Streaming</a:t>
            </a:r>
          </a:p>
          <a:p>
            <a:pPr marL="285750" indent="-285750">
              <a:buFont typeface="Arial" panose="020B0604020202020204" pitchFamily="34" charset="0"/>
              <a:buChar char="•"/>
            </a:pPr>
            <a:endParaRPr lang="en-US" sz="1200" dirty="0"/>
          </a:p>
        </p:txBody>
      </p:sp>
      <p:grpSp>
        <p:nvGrpSpPr>
          <p:cNvPr id="4" name="Group 3">
            <a:extLst>
              <a:ext uri="{FF2B5EF4-FFF2-40B4-BE49-F238E27FC236}">
                <a16:creationId xmlns:a16="http://schemas.microsoft.com/office/drawing/2014/main" id="{9EC9F2C9-9B28-4F63-88A7-B2FF965FA1DE}"/>
              </a:ext>
            </a:extLst>
          </p:cNvPr>
          <p:cNvGrpSpPr/>
          <p:nvPr/>
        </p:nvGrpSpPr>
        <p:grpSpPr>
          <a:xfrm>
            <a:off x="0" y="1444650"/>
            <a:ext cx="12269976" cy="5048225"/>
            <a:chOff x="0" y="755600"/>
            <a:chExt cx="12269976" cy="5048225"/>
          </a:xfrm>
        </p:grpSpPr>
        <p:pic>
          <p:nvPicPr>
            <p:cNvPr id="7" name="Graphic 6" descr="Group">
              <a:extLst>
                <a:ext uri="{FF2B5EF4-FFF2-40B4-BE49-F238E27FC236}">
                  <a16:creationId xmlns:a16="http://schemas.microsoft.com/office/drawing/2014/main" id="{DEE3F675-CBAA-4D38-9794-7214F8005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360" y="2788920"/>
              <a:ext cx="914400" cy="914400"/>
            </a:xfrm>
            <a:prstGeom prst="rect">
              <a:avLst/>
            </a:prstGeom>
          </p:spPr>
        </p:pic>
        <p:sp>
          <p:nvSpPr>
            <p:cNvPr id="10" name="Rectangle: Rounded Corners 9">
              <a:extLst>
                <a:ext uri="{FF2B5EF4-FFF2-40B4-BE49-F238E27FC236}">
                  <a16:creationId xmlns:a16="http://schemas.microsoft.com/office/drawing/2014/main" id="{54C66E66-1264-457C-BBEC-C93ACA10FDCE}"/>
                </a:ext>
              </a:extLst>
            </p:cNvPr>
            <p:cNvSpPr/>
            <p:nvPr/>
          </p:nvSpPr>
          <p:spPr>
            <a:xfrm>
              <a:off x="4070420" y="2524900"/>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044CE86E-57EC-49F8-9F4A-46787D3BDF1A}"/>
                </a:ext>
              </a:extLst>
            </p:cNvPr>
            <p:cNvSpPr/>
            <p:nvPr/>
          </p:nvSpPr>
          <p:spPr>
            <a:xfrm>
              <a:off x="6799650" y="2524900"/>
              <a:ext cx="2021840" cy="14528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Power BI App</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cxnSp>
          <p:nvCxnSpPr>
            <p:cNvPr id="17" name="Straight Connector 16">
              <a:extLst>
                <a:ext uri="{FF2B5EF4-FFF2-40B4-BE49-F238E27FC236}">
                  <a16:creationId xmlns:a16="http://schemas.microsoft.com/office/drawing/2014/main" id="{3309CC8C-D819-401A-B802-507BBBE4E417}"/>
                </a:ext>
              </a:extLst>
            </p:cNvPr>
            <p:cNvCxnSpPr>
              <a:stCxn id="9" idx="3"/>
              <a:endCxn id="10" idx="1"/>
            </p:cNvCxnSpPr>
            <p:nvPr/>
          </p:nvCxnSpPr>
          <p:spPr>
            <a:xfrm>
              <a:off x="1947986" y="2534966"/>
              <a:ext cx="2122434" cy="716374"/>
            </a:xfrm>
            <a:prstGeom prst="line">
              <a:avLst/>
            </a:prstGeom>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ED496E0D-CA9D-46F8-8F98-FDA0FC534FF4}"/>
                </a:ext>
              </a:extLst>
            </p:cNvPr>
            <p:cNvGrpSpPr/>
            <p:nvPr/>
          </p:nvGrpSpPr>
          <p:grpSpPr>
            <a:xfrm>
              <a:off x="0" y="755600"/>
              <a:ext cx="2217420" cy="1151110"/>
              <a:chOff x="137854" y="1363630"/>
              <a:chExt cx="2217420" cy="1151110"/>
            </a:xfrm>
          </p:grpSpPr>
          <p:sp>
            <p:nvSpPr>
              <p:cNvPr id="18" name="Speech Bubble: Rectangle 17">
                <a:extLst>
                  <a:ext uri="{FF2B5EF4-FFF2-40B4-BE49-F238E27FC236}">
                    <a16:creationId xmlns:a16="http://schemas.microsoft.com/office/drawing/2014/main" id="{D8C65F0B-010C-4794-8B34-89ECCF04841F}"/>
                  </a:ext>
                </a:extLst>
              </p:cNvPr>
              <p:cNvSpPr/>
              <p:nvPr/>
            </p:nvSpPr>
            <p:spPr>
              <a:xfrm>
                <a:off x="333434" y="1518220"/>
                <a:ext cx="2021840" cy="996520"/>
              </a:xfrm>
              <a:prstGeom prst="wedgeRectCallout">
                <a:avLst>
                  <a:gd name="adj1" fmla="val 16446"/>
                  <a:gd name="adj2" fmla="val 81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Team creates all </a:t>
                </a:r>
                <a:r>
                  <a:rPr lang="en-US" sz="1400" b="1" dirty="0">
                    <a:latin typeface="Segoe UI Light" panose="020B0502040204020203" pitchFamily="34" charset="0"/>
                    <a:cs typeface="Segoe UI Light" panose="020B0502040204020203" pitchFamily="34" charset="0"/>
                  </a:rPr>
                  <a:t>dashboards</a:t>
                </a:r>
                <a:r>
                  <a:rPr lang="en-US" sz="1400" dirty="0">
                    <a:latin typeface="Segoe UI Light" panose="020B0502040204020203" pitchFamily="34" charset="0"/>
                    <a:cs typeface="Segoe UI Light" panose="020B0502040204020203" pitchFamily="34" charset="0"/>
                  </a:rPr>
                  <a:t>, </a:t>
                </a:r>
                <a:r>
                  <a:rPr lang="en-US" sz="1400" b="1" dirty="0">
                    <a:latin typeface="Segoe UI Light" panose="020B0502040204020203" pitchFamily="34" charset="0"/>
                    <a:cs typeface="Segoe UI Light" panose="020B0502040204020203" pitchFamily="34" charset="0"/>
                  </a:rPr>
                  <a:t>reports</a:t>
                </a:r>
                <a:r>
                  <a:rPr lang="en-US" sz="1400" dirty="0">
                    <a:latin typeface="Segoe UI Light" panose="020B0502040204020203" pitchFamily="34" charset="0"/>
                    <a:cs typeface="Segoe UI Light" panose="020B0502040204020203" pitchFamily="34" charset="0"/>
                  </a:rPr>
                  <a:t> in the App Workspaces</a:t>
                </a:r>
              </a:p>
            </p:txBody>
          </p:sp>
          <p:sp>
            <p:nvSpPr>
              <p:cNvPr id="19" name="Rectangle 18">
                <a:extLst>
                  <a:ext uri="{FF2B5EF4-FFF2-40B4-BE49-F238E27FC236}">
                    <a16:creationId xmlns:a16="http://schemas.microsoft.com/office/drawing/2014/main" id="{B5242BF1-6804-4D16-A1EB-BA9B8E05C1E2}"/>
                  </a:ext>
                </a:extLst>
              </p:cNvPr>
              <p:cNvSpPr/>
              <p:nvPr/>
            </p:nvSpPr>
            <p:spPr>
              <a:xfrm>
                <a:off x="1378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2</a:t>
                </a:r>
                <a:endParaRPr lang="en-US" sz="1800" dirty="0">
                  <a:latin typeface="Segoe UI Light" panose="020B0502040204020203" pitchFamily="34" charset="0"/>
                  <a:cs typeface="Segoe UI Light" panose="020B0502040204020203" pitchFamily="34" charset="0"/>
                </a:endParaRPr>
              </a:p>
            </p:txBody>
          </p:sp>
        </p:grpSp>
        <p:cxnSp>
          <p:nvCxnSpPr>
            <p:cNvPr id="22" name="Straight Arrow Connector 21">
              <a:extLst>
                <a:ext uri="{FF2B5EF4-FFF2-40B4-BE49-F238E27FC236}">
                  <a16:creationId xmlns:a16="http://schemas.microsoft.com/office/drawing/2014/main" id="{C234EF59-751B-4F3E-850A-048CE91FDCD8}"/>
                </a:ext>
              </a:extLst>
            </p:cNvPr>
            <p:cNvCxnSpPr>
              <a:stCxn id="10" idx="3"/>
              <a:endCxn id="15" idx="1"/>
            </p:cNvCxnSpPr>
            <p:nvPr/>
          </p:nvCxnSpPr>
          <p:spPr>
            <a:xfrm>
              <a:off x="6092260" y="3251340"/>
              <a:ext cx="70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6A7EE47-A5F3-41CA-AD9F-4838B0C38153}"/>
                </a:ext>
              </a:extLst>
            </p:cNvPr>
            <p:cNvGrpSpPr/>
            <p:nvPr/>
          </p:nvGrpSpPr>
          <p:grpSpPr>
            <a:xfrm>
              <a:off x="4888081" y="4197529"/>
              <a:ext cx="2255520" cy="1487626"/>
              <a:chOff x="99754" y="1363630"/>
              <a:chExt cx="2255520" cy="1487626"/>
            </a:xfrm>
          </p:grpSpPr>
          <p:sp>
            <p:nvSpPr>
              <p:cNvPr id="24" name="Speech Bubble: Rectangle 23">
                <a:extLst>
                  <a:ext uri="{FF2B5EF4-FFF2-40B4-BE49-F238E27FC236}">
                    <a16:creationId xmlns:a16="http://schemas.microsoft.com/office/drawing/2014/main" id="{9E2BAEBB-3606-4488-9586-6AE7B2DCA10B}"/>
                  </a:ext>
                </a:extLst>
              </p:cNvPr>
              <p:cNvSpPr/>
              <p:nvPr/>
            </p:nvSpPr>
            <p:spPr>
              <a:xfrm>
                <a:off x="333434" y="1518220"/>
                <a:ext cx="2021840" cy="1333036"/>
              </a:xfrm>
              <a:prstGeom prst="wedgeRectCallout">
                <a:avLst>
                  <a:gd name="adj1" fmla="val -48787"/>
                  <a:gd name="adj2" fmla="val -884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BI and Business reviews, validates reports and dashboards with SMEs who have read-only access to the App workspace</a:t>
                </a:r>
              </a:p>
            </p:txBody>
          </p:sp>
          <p:sp>
            <p:nvSpPr>
              <p:cNvPr id="25" name="Rectangle 24">
                <a:extLst>
                  <a:ext uri="{FF2B5EF4-FFF2-40B4-BE49-F238E27FC236}">
                    <a16:creationId xmlns:a16="http://schemas.microsoft.com/office/drawing/2014/main" id="{AAD9A21E-D16B-42B4-8FEA-DA609907D83A}"/>
                  </a:ext>
                </a:extLst>
              </p:cNvPr>
              <p:cNvSpPr/>
              <p:nvPr/>
            </p:nvSpPr>
            <p:spPr>
              <a:xfrm>
                <a:off x="997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3</a:t>
                </a:r>
              </a:p>
            </p:txBody>
          </p:sp>
        </p:grpSp>
        <p:cxnSp>
          <p:nvCxnSpPr>
            <p:cNvPr id="27" name="Straight Arrow Connector 26">
              <a:extLst>
                <a:ext uri="{FF2B5EF4-FFF2-40B4-BE49-F238E27FC236}">
                  <a16:creationId xmlns:a16="http://schemas.microsoft.com/office/drawing/2014/main" id="{6BFA90C5-B29D-41C1-9868-0DA29B5DA00F}"/>
                </a:ext>
              </a:extLst>
            </p:cNvPr>
            <p:cNvCxnSpPr>
              <a:stCxn id="7" idx="1"/>
              <a:endCxn id="15" idx="3"/>
            </p:cNvCxnSpPr>
            <p:nvPr/>
          </p:nvCxnSpPr>
          <p:spPr>
            <a:xfrm flipH="1">
              <a:off x="8821490" y="3246120"/>
              <a:ext cx="1193870" cy="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431C543-419F-405E-9CC1-0CE240C837E3}"/>
                </a:ext>
              </a:extLst>
            </p:cNvPr>
            <p:cNvGrpSpPr/>
            <p:nvPr/>
          </p:nvGrpSpPr>
          <p:grpSpPr>
            <a:xfrm>
              <a:off x="8783390" y="842834"/>
              <a:ext cx="2217420" cy="1487626"/>
              <a:chOff x="137854" y="1363630"/>
              <a:chExt cx="2217420" cy="1487626"/>
            </a:xfrm>
          </p:grpSpPr>
          <p:sp>
            <p:nvSpPr>
              <p:cNvPr id="29" name="Speech Bubble: Rectangle 28">
                <a:extLst>
                  <a:ext uri="{FF2B5EF4-FFF2-40B4-BE49-F238E27FC236}">
                    <a16:creationId xmlns:a16="http://schemas.microsoft.com/office/drawing/2014/main" id="{6FF9472C-F468-4F07-B78A-4AC73BDA9165}"/>
                  </a:ext>
                </a:extLst>
              </p:cNvPr>
              <p:cNvSpPr/>
              <p:nvPr/>
            </p:nvSpPr>
            <p:spPr>
              <a:xfrm>
                <a:off x="333434" y="1518220"/>
                <a:ext cx="2021840" cy="1333036"/>
              </a:xfrm>
              <a:prstGeom prst="wedgeRectCallout">
                <a:avLst>
                  <a:gd name="adj1" fmla="val -61097"/>
                  <a:gd name="adj2" fmla="val 86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Once changes are verified, Power BI App is published for update</a:t>
                </a:r>
              </a:p>
            </p:txBody>
          </p:sp>
          <p:sp>
            <p:nvSpPr>
              <p:cNvPr id="30" name="Rectangle 29">
                <a:extLst>
                  <a:ext uri="{FF2B5EF4-FFF2-40B4-BE49-F238E27FC236}">
                    <a16:creationId xmlns:a16="http://schemas.microsoft.com/office/drawing/2014/main" id="{CA248299-C7F6-4915-A0C7-8E8550DAE509}"/>
                  </a:ext>
                </a:extLst>
              </p:cNvPr>
              <p:cNvSpPr/>
              <p:nvPr/>
            </p:nvSpPr>
            <p:spPr>
              <a:xfrm>
                <a:off x="1378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4</a:t>
                </a:r>
              </a:p>
            </p:txBody>
          </p:sp>
        </p:grpSp>
        <p:grpSp>
          <p:nvGrpSpPr>
            <p:cNvPr id="3" name="Group 2">
              <a:extLst>
                <a:ext uri="{FF2B5EF4-FFF2-40B4-BE49-F238E27FC236}">
                  <a16:creationId xmlns:a16="http://schemas.microsoft.com/office/drawing/2014/main" id="{24F65800-C0EB-4D0B-AF45-1116B8726275}"/>
                </a:ext>
              </a:extLst>
            </p:cNvPr>
            <p:cNvGrpSpPr/>
            <p:nvPr/>
          </p:nvGrpSpPr>
          <p:grpSpPr>
            <a:xfrm>
              <a:off x="734871" y="2207306"/>
              <a:ext cx="1770909" cy="1115527"/>
              <a:chOff x="348985" y="2918460"/>
              <a:chExt cx="1770909" cy="1115527"/>
            </a:xfrm>
          </p:grpSpPr>
          <p:pic>
            <p:nvPicPr>
              <p:cNvPr id="9" name="Graphic 8" descr="Team">
                <a:extLst>
                  <a:ext uri="{FF2B5EF4-FFF2-40B4-BE49-F238E27FC236}">
                    <a16:creationId xmlns:a16="http://schemas.microsoft.com/office/drawing/2014/main" id="{DD440C14-1F07-40AC-A982-9F5A9D6BF60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6780" y="2918460"/>
                <a:ext cx="655320" cy="655320"/>
              </a:xfrm>
              <a:prstGeom prst="rect">
                <a:avLst/>
              </a:prstGeom>
            </p:spPr>
          </p:pic>
          <p:sp>
            <p:nvSpPr>
              <p:cNvPr id="31" name="TextBox 30">
                <a:extLst>
                  <a:ext uri="{FF2B5EF4-FFF2-40B4-BE49-F238E27FC236}">
                    <a16:creationId xmlns:a16="http://schemas.microsoft.com/office/drawing/2014/main" id="{0CDA453C-5968-4D29-9155-CAC6A26EC8C1}"/>
                  </a:ext>
                </a:extLst>
              </p:cNvPr>
              <p:cNvSpPr txBox="1"/>
              <p:nvPr/>
            </p:nvSpPr>
            <p:spPr>
              <a:xfrm>
                <a:off x="348985" y="3510767"/>
                <a:ext cx="1770909" cy="523220"/>
              </a:xfrm>
              <a:prstGeom prst="rect">
                <a:avLst/>
              </a:prstGeom>
              <a:noFill/>
            </p:spPr>
            <p:txBody>
              <a:bodyPr wrap="square" rtlCol="0">
                <a:spAutoFit/>
              </a:bodyPr>
              <a:lstStyle/>
              <a:p>
                <a:pPr algn="ctr"/>
                <a:r>
                  <a:rPr lang="en-US" sz="1400" dirty="0"/>
                  <a:t>Content</a:t>
                </a:r>
              </a:p>
              <a:p>
                <a:pPr algn="ctr"/>
                <a:r>
                  <a:rPr lang="en-US" sz="1400" dirty="0"/>
                  <a:t>Creator Team</a:t>
                </a:r>
              </a:p>
            </p:txBody>
          </p:sp>
        </p:grpSp>
        <p:sp>
          <p:nvSpPr>
            <p:cNvPr id="32" name="TextBox 31">
              <a:extLst>
                <a:ext uri="{FF2B5EF4-FFF2-40B4-BE49-F238E27FC236}">
                  <a16:creationId xmlns:a16="http://schemas.microsoft.com/office/drawing/2014/main" id="{32E9288C-F92B-4EC6-A699-3308305BFF4A}"/>
                </a:ext>
              </a:extLst>
            </p:cNvPr>
            <p:cNvSpPr txBox="1"/>
            <p:nvPr/>
          </p:nvSpPr>
          <p:spPr>
            <a:xfrm>
              <a:off x="9587105" y="3573780"/>
              <a:ext cx="1770909" cy="307777"/>
            </a:xfrm>
            <a:prstGeom prst="rect">
              <a:avLst/>
            </a:prstGeom>
            <a:noFill/>
          </p:spPr>
          <p:txBody>
            <a:bodyPr wrap="square" rtlCol="0">
              <a:spAutoFit/>
            </a:bodyPr>
            <a:lstStyle/>
            <a:p>
              <a:pPr algn="ctr"/>
              <a:r>
                <a:rPr lang="en-US" sz="1400" dirty="0"/>
                <a:t>Users</a:t>
              </a:r>
            </a:p>
          </p:txBody>
        </p:sp>
        <p:sp>
          <p:nvSpPr>
            <p:cNvPr id="33" name="TextBox 32">
              <a:extLst>
                <a:ext uri="{FF2B5EF4-FFF2-40B4-BE49-F238E27FC236}">
                  <a16:creationId xmlns:a16="http://schemas.microsoft.com/office/drawing/2014/main" id="{F3FCC211-819F-43E5-BAC1-A526A37FDB62}"/>
                </a:ext>
              </a:extLst>
            </p:cNvPr>
            <p:cNvSpPr txBox="1"/>
            <p:nvPr/>
          </p:nvSpPr>
          <p:spPr>
            <a:xfrm>
              <a:off x="2422234" y="897406"/>
              <a:ext cx="2833946" cy="1384995"/>
            </a:xfrm>
            <a:prstGeom prst="rect">
              <a:avLst/>
            </a:prstGeom>
            <a:noFill/>
          </p:spPr>
          <p:txBody>
            <a:bodyPr wrap="square" rtlCol="0">
              <a:spAutoFit/>
            </a:bodyPr>
            <a:lstStyle/>
            <a:p>
              <a:r>
                <a:rPr lang="en-US" sz="1200" dirty="0"/>
                <a:t>Recommend using OneDrive for Business / SharePoint to version PBIX report files</a:t>
              </a:r>
            </a:p>
            <a:p>
              <a:pPr marL="285750" indent="-285750">
                <a:buFont typeface="Arial" panose="020B0604020202020204" pitchFamily="34" charset="0"/>
                <a:buChar char="•"/>
              </a:pPr>
              <a:r>
                <a:rPr lang="en-US" sz="1200" dirty="0"/>
                <a:t>Create 1 folder per App Workspace</a:t>
              </a:r>
            </a:p>
            <a:p>
              <a:pPr marL="285750" indent="-285750">
                <a:buFont typeface="Arial" panose="020B0604020202020204" pitchFamily="34" charset="0"/>
                <a:buChar char="•"/>
              </a:pPr>
              <a:r>
                <a:rPr lang="en-US" sz="1200" dirty="0"/>
                <a:t>Create sub-folder for in progress work</a:t>
              </a:r>
            </a:p>
            <a:p>
              <a:pPr marL="285750" indent="-285750">
                <a:buFont typeface="Arial" panose="020B0604020202020204" pitchFamily="34" charset="0"/>
                <a:buChar char="•"/>
              </a:pPr>
              <a:r>
                <a:rPr lang="en-US" sz="1200" dirty="0"/>
                <a:t>Create sub-folder for what is published in App</a:t>
              </a:r>
            </a:p>
            <a:p>
              <a:pPr marL="285750" indent="-285750">
                <a:buFont typeface="Arial" panose="020B0604020202020204" pitchFamily="34" charset="0"/>
                <a:buChar char="•"/>
              </a:pPr>
              <a:endParaRPr lang="en-US" sz="1200" dirty="0"/>
            </a:p>
          </p:txBody>
        </p:sp>
        <p:grpSp>
          <p:nvGrpSpPr>
            <p:cNvPr id="6" name="Group 5">
              <a:extLst>
                <a:ext uri="{FF2B5EF4-FFF2-40B4-BE49-F238E27FC236}">
                  <a16:creationId xmlns:a16="http://schemas.microsoft.com/office/drawing/2014/main" id="{BBC37A2B-4221-4295-86FF-871F84E9E885}"/>
                </a:ext>
              </a:extLst>
            </p:cNvPr>
            <p:cNvGrpSpPr/>
            <p:nvPr/>
          </p:nvGrpSpPr>
          <p:grpSpPr>
            <a:xfrm>
              <a:off x="707472" y="3478346"/>
              <a:ext cx="1770909" cy="1028363"/>
              <a:chOff x="30823" y="2788920"/>
              <a:chExt cx="1770909" cy="1028363"/>
            </a:xfrm>
          </p:grpSpPr>
          <p:pic>
            <p:nvPicPr>
              <p:cNvPr id="5" name="Graphic 4" descr="Users">
                <a:extLst>
                  <a:ext uri="{FF2B5EF4-FFF2-40B4-BE49-F238E27FC236}">
                    <a16:creationId xmlns:a16="http://schemas.microsoft.com/office/drawing/2014/main" id="{BA81CA96-88D4-4008-BAAD-4862762BAB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5385" y="2788920"/>
                <a:ext cx="914400" cy="914400"/>
              </a:xfrm>
              <a:prstGeom prst="rect">
                <a:avLst/>
              </a:prstGeom>
            </p:spPr>
          </p:pic>
          <p:sp>
            <p:nvSpPr>
              <p:cNvPr id="26" name="TextBox 25">
                <a:extLst>
                  <a:ext uri="{FF2B5EF4-FFF2-40B4-BE49-F238E27FC236}">
                    <a16:creationId xmlns:a16="http://schemas.microsoft.com/office/drawing/2014/main" id="{63121464-51A5-4789-8C49-8B04D5E05A04}"/>
                  </a:ext>
                </a:extLst>
              </p:cNvPr>
              <p:cNvSpPr txBox="1"/>
              <p:nvPr/>
            </p:nvSpPr>
            <p:spPr>
              <a:xfrm>
                <a:off x="30823" y="3509506"/>
                <a:ext cx="1770909" cy="307777"/>
              </a:xfrm>
              <a:prstGeom prst="rect">
                <a:avLst/>
              </a:prstGeom>
              <a:noFill/>
            </p:spPr>
            <p:txBody>
              <a:bodyPr wrap="square" rtlCol="0">
                <a:spAutoFit/>
              </a:bodyPr>
              <a:lstStyle/>
              <a:p>
                <a:pPr algn="ctr"/>
                <a:r>
                  <a:rPr lang="en-US" sz="1400" dirty="0"/>
                  <a:t>IT BI Team</a:t>
                </a:r>
              </a:p>
            </p:txBody>
          </p:sp>
        </p:grpSp>
        <p:cxnSp>
          <p:nvCxnSpPr>
            <p:cNvPr id="34" name="Straight Connector 33">
              <a:extLst>
                <a:ext uri="{FF2B5EF4-FFF2-40B4-BE49-F238E27FC236}">
                  <a16:creationId xmlns:a16="http://schemas.microsoft.com/office/drawing/2014/main" id="{41710A38-2D54-4065-B0D1-C3F859062F3A}"/>
                </a:ext>
              </a:extLst>
            </p:cNvPr>
            <p:cNvCxnSpPr>
              <a:cxnSpLocks/>
              <a:stCxn id="5" idx="3"/>
              <a:endCxn id="10" idx="1"/>
            </p:cNvCxnSpPr>
            <p:nvPr/>
          </p:nvCxnSpPr>
          <p:spPr>
            <a:xfrm flipV="1">
              <a:off x="2056434" y="3251340"/>
              <a:ext cx="2013986" cy="684206"/>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24980BB-DB22-4FCE-8A5D-4680FE794A60}"/>
                </a:ext>
              </a:extLst>
            </p:cNvPr>
            <p:cNvGrpSpPr/>
            <p:nvPr/>
          </p:nvGrpSpPr>
          <p:grpSpPr>
            <a:xfrm>
              <a:off x="179193" y="4652715"/>
              <a:ext cx="2226945" cy="1151110"/>
              <a:chOff x="128329" y="1363630"/>
              <a:chExt cx="2226945" cy="1151110"/>
            </a:xfrm>
          </p:grpSpPr>
          <p:sp>
            <p:nvSpPr>
              <p:cNvPr id="36" name="Speech Bubble: Rectangle 35">
                <a:extLst>
                  <a:ext uri="{FF2B5EF4-FFF2-40B4-BE49-F238E27FC236}">
                    <a16:creationId xmlns:a16="http://schemas.microsoft.com/office/drawing/2014/main" id="{8EFFB31D-A34C-4C43-8C65-141B9C35D9D1}"/>
                  </a:ext>
                </a:extLst>
              </p:cNvPr>
              <p:cNvSpPr/>
              <p:nvPr/>
            </p:nvSpPr>
            <p:spPr>
              <a:xfrm>
                <a:off x="333434" y="1518220"/>
                <a:ext cx="2021840" cy="996520"/>
              </a:xfrm>
              <a:prstGeom prst="wedgeRectCallout">
                <a:avLst>
                  <a:gd name="adj1" fmla="val -3340"/>
                  <a:gd name="adj2" fmla="val -84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IT creates all </a:t>
                </a:r>
                <a:r>
                  <a:rPr lang="en-US" sz="1400" b="1" dirty="0">
                    <a:latin typeface="Segoe UI Light" panose="020B0502040204020203" pitchFamily="34" charset="0"/>
                    <a:cs typeface="Segoe UI Light" panose="020B0502040204020203" pitchFamily="34" charset="0"/>
                  </a:rPr>
                  <a:t>datasets </a:t>
                </a:r>
                <a:r>
                  <a:rPr lang="en-US" sz="1400" dirty="0">
                    <a:latin typeface="Segoe UI Light" panose="020B0502040204020203" pitchFamily="34" charset="0"/>
                    <a:cs typeface="Segoe UI Light" panose="020B0502040204020203" pitchFamily="34" charset="0"/>
                  </a:rPr>
                  <a:t>in the App Workspaces</a:t>
                </a:r>
              </a:p>
            </p:txBody>
          </p:sp>
          <p:sp>
            <p:nvSpPr>
              <p:cNvPr id="37" name="Rectangle 36">
                <a:extLst>
                  <a:ext uri="{FF2B5EF4-FFF2-40B4-BE49-F238E27FC236}">
                    <a16:creationId xmlns:a16="http://schemas.microsoft.com/office/drawing/2014/main" id="{258FDD00-BE30-4F29-9CCE-206784ABD0D5}"/>
                  </a:ext>
                </a:extLst>
              </p:cNvPr>
              <p:cNvSpPr/>
              <p:nvPr/>
            </p:nvSpPr>
            <p:spPr>
              <a:xfrm>
                <a:off x="128329"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1</a:t>
                </a:r>
                <a:endParaRPr lang="en-US" sz="1800" dirty="0">
                  <a:latin typeface="Segoe UI Light" panose="020B0502040204020203" pitchFamily="34" charset="0"/>
                  <a:cs typeface="Segoe UI Light" panose="020B0502040204020203" pitchFamily="34" charset="0"/>
                </a:endParaRPr>
              </a:p>
            </p:txBody>
          </p:sp>
        </p:grpSp>
        <p:sp>
          <p:nvSpPr>
            <p:cNvPr id="39" name="TextBox 38">
              <a:extLst>
                <a:ext uri="{FF2B5EF4-FFF2-40B4-BE49-F238E27FC236}">
                  <a16:creationId xmlns:a16="http://schemas.microsoft.com/office/drawing/2014/main" id="{B9567D77-9719-4012-A96E-0616FF15CE80}"/>
                </a:ext>
              </a:extLst>
            </p:cNvPr>
            <p:cNvSpPr txBox="1"/>
            <p:nvPr/>
          </p:nvSpPr>
          <p:spPr>
            <a:xfrm>
              <a:off x="9436030" y="3881557"/>
              <a:ext cx="2833946" cy="1015663"/>
            </a:xfrm>
            <a:prstGeom prst="rect">
              <a:avLst/>
            </a:prstGeom>
            <a:noFill/>
          </p:spPr>
          <p:txBody>
            <a:bodyPr wrap="square" rtlCol="0">
              <a:spAutoFit/>
            </a:bodyPr>
            <a:lstStyle/>
            <a:p>
              <a:r>
                <a:rPr lang="en-US" sz="1200" dirty="0"/>
                <a:t>Recommended for Usage Scenarios:</a:t>
              </a:r>
            </a:p>
            <a:p>
              <a:pPr marL="171450" indent="-171450">
                <a:buFont typeface="Arial" panose="020B0604020202020204" pitchFamily="34" charset="0"/>
                <a:buChar char="•"/>
              </a:pPr>
              <a:r>
                <a:rPr lang="en-US" sz="1200" dirty="0"/>
                <a:t>Personal BI/ Prototyping</a:t>
              </a:r>
            </a:p>
            <a:p>
              <a:pPr marL="171450" indent="-171450">
                <a:buFont typeface="Arial" panose="020B0604020202020204" pitchFamily="34" charset="0"/>
                <a:buChar char="•"/>
              </a:pPr>
              <a:r>
                <a:rPr lang="en-US" sz="1200" dirty="0"/>
                <a:t>Small Team Collaboration</a:t>
              </a:r>
            </a:p>
            <a:p>
              <a:pPr marL="171450" indent="-171450">
                <a:buFont typeface="Arial" panose="020B0604020202020204" pitchFamily="34" charset="0"/>
                <a:buChar char="•"/>
              </a:pPr>
              <a:r>
                <a:rPr lang="en-US" sz="1200" dirty="0"/>
                <a:t>Large Team Collaboration and Distro</a:t>
              </a:r>
            </a:p>
            <a:p>
              <a:pPr marL="285750" indent="-285750">
                <a:buFont typeface="Arial" panose="020B0604020202020204" pitchFamily="34" charset="0"/>
                <a:buChar char="•"/>
              </a:pPr>
              <a:endParaRPr lang="en-US" sz="1200" dirty="0"/>
            </a:p>
          </p:txBody>
        </p:sp>
      </p:grpSp>
    </p:spTree>
    <p:extLst>
      <p:ext uri="{BB962C8B-B14F-4D97-AF65-F5344CB8AC3E}">
        <p14:creationId xmlns:p14="http://schemas.microsoft.com/office/powerpoint/2010/main" val="3478115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650C-CEB5-462D-99F7-29CDAFC357B6}"/>
              </a:ext>
            </a:extLst>
          </p:cNvPr>
          <p:cNvSpPr>
            <a:spLocks noGrp="1"/>
          </p:cNvSpPr>
          <p:nvPr>
            <p:ph type="title"/>
          </p:nvPr>
        </p:nvSpPr>
        <p:spPr/>
        <p:txBody>
          <a:bodyPr/>
          <a:lstStyle/>
          <a:p>
            <a:r>
              <a:rPr lang="en-US" dirty="0"/>
              <a:t>Corporate BI Workflow</a:t>
            </a:r>
          </a:p>
        </p:txBody>
      </p:sp>
      <p:pic>
        <p:nvPicPr>
          <p:cNvPr id="7" name="Graphic 6" descr="Group">
            <a:extLst>
              <a:ext uri="{FF2B5EF4-FFF2-40B4-BE49-F238E27FC236}">
                <a16:creationId xmlns:a16="http://schemas.microsoft.com/office/drawing/2014/main" id="{DEE3F675-CBAA-4D38-9794-7214F8005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15360" y="2788920"/>
            <a:ext cx="914400" cy="914400"/>
          </a:xfrm>
          <a:prstGeom prst="rect">
            <a:avLst/>
          </a:prstGeom>
        </p:spPr>
      </p:pic>
      <p:sp>
        <p:nvSpPr>
          <p:cNvPr id="10" name="Rectangle: Rounded Corners 9">
            <a:extLst>
              <a:ext uri="{FF2B5EF4-FFF2-40B4-BE49-F238E27FC236}">
                <a16:creationId xmlns:a16="http://schemas.microsoft.com/office/drawing/2014/main" id="{54C66E66-1264-457C-BBEC-C93ACA10FDCE}"/>
              </a:ext>
            </a:extLst>
          </p:cNvPr>
          <p:cNvSpPr/>
          <p:nvPr/>
        </p:nvSpPr>
        <p:spPr>
          <a:xfrm>
            <a:off x="4070420" y="2524900"/>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044CE86E-57EC-49F8-9F4A-46787D3BDF1A}"/>
              </a:ext>
            </a:extLst>
          </p:cNvPr>
          <p:cNvSpPr/>
          <p:nvPr/>
        </p:nvSpPr>
        <p:spPr>
          <a:xfrm>
            <a:off x="6799650" y="2524900"/>
            <a:ext cx="2021840" cy="14528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Power BI App</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cxnSp>
        <p:nvCxnSpPr>
          <p:cNvPr id="22" name="Straight Arrow Connector 21">
            <a:extLst>
              <a:ext uri="{FF2B5EF4-FFF2-40B4-BE49-F238E27FC236}">
                <a16:creationId xmlns:a16="http://schemas.microsoft.com/office/drawing/2014/main" id="{C234EF59-751B-4F3E-850A-048CE91FDCD8}"/>
              </a:ext>
            </a:extLst>
          </p:cNvPr>
          <p:cNvCxnSpPr>
            <a:stCxn id="10" idx="3"/>
            <a:endCxn id="15" idx="1"/>
          </p:cNvCxnSpPr>
          <p:nvPr/>
        </p:nvCxnSpPr>
        <p:spPr>
          <a:xfrm>
            <a:off x="6092260" y="3251340"/>
            <a:ext cx="707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36A7EE47-A5F3-41CA-AD9F-4838B0C38153}"/>
              </a:ext>
            </a:extLst>
          </p:cNvPr>
          <p:cNvGrpSpPr/>
          <p:nvPr/>
        </p:nvGrpSpPr>
        <p:grpSpPr>
          <a:xfrm>
            <a:off x="4888081" y="4197529"/>
            <a:ext cx="2255520" cy="1487626"/>
            <a:chOff x="99754" y="1363630"/>
            <a:chExt cx="2255520" cy="1487626"/>
          </a:xfrm>
        </p:grpSpPr>
        <p:sp>
          <p:nvSpPr>
            <p:cNvPr id="24" name="Speech Bubble: Rectangle 23">
              <a:extLst>
                <a:ext uri="{FF2B5EF4-FFF2-40B4-BE49-F238E27FC236}">
                  <a16:creationId xmlns:a16="http://schemas.microsoft.com/office/drawing/2014/main" id="{9E2BAEBB-3606-4488-9586-6AE7B2DCA10B}"/>
                </a:ext>
              </a:extLst>
            </p:cNvPr>
            <p:cNvSpPr/>
            <p:nvPr/>
          </p:nvSpPr>
          <p:spPr>
            <a:xfrm>
              <a:off x="333434" y="1518220"/>
              <a:ext cx="2021840" cy="1333036"/>
            </a:xfrm>
            <a:prstGeom prst="wedgeRectCallout">
              <a:avLst>
                <a:gd name="adj1" fmla="val -48787"/>
                <a:gd name="adj2" fmla="val -8849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BI and Business reviews, validates reports and dashboards with SMEs who have read-only access to the App workspace</a:t>
              </a:r>
            </a:p>
          </p:txBody>
        </p:sp>
        <p:sp>
          <p:nvSpPr>
            <p:cNvPr id="25" name="Rectangle 24">
              <a:extLst>
                <a:ext uri="{FF2B5EF4-FFF2-40B4-BE49-F238E27FC236}">
                  <a16:creationId xmlns:a16="http://schemas.microsoft.com/office/drawing/2014/main" id="{AAD9A21E-D16B-42B4-8FEA-DA609907D83A}"/>
                </a:ext>
              </a:extLst>
            </p:cNvPr>
            <p:cNvSpPr/>
            <p:nvPr/>
          </p:nvSpPr>
          <p:spPr>
            <a:xfrm>
              <a:off x="997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3</a:t>
              </a:r>
            </a:p>
          </p:txBody>
        </p:sp>
      </p:grpSp>
      <p:cxnSp>
        <p:nvCxnSpPr>
          <p:cNvPr id="27" name="Straight Arrow Connector 26">
            <a:extLst>
              <a:ext uri="{FF2B5EF4-FFF2-40B4-BE49-F238E27FC236}">
                <a16:creationId xmlns:a16="http://schemas.microsoft.com/office/drawing/2014/main" id="{6BFA90C5-B29D-41C1-9868-0DA29B5DA00F}"/>
              </a:ext>
            </a:extLst>
          </p:cNvPr>
          <p:cNvCxnSpPr>
            <a:stCxn id="7" idx="1"/>
            <a:endCxn id="15" idx="3"/>
          </p:cNvCxnSpPr>
          <p:nvPr/>
        </p:nvCxnSpPr>
        <p:spPr>
          <a:xfrm flipH="1">
            <a:off x="8821490" y="3246120"/>
            <a:ext cx="1193870" cy="5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B431C543-419F-405E-9CC1-0CE240C837E3}"/>
              </a:ext>
            </a:extLst>
          </p:cNvPr>
          <p:cNvGrpSpPr/>
          <p:nvPr/>
        </p:nvGrpSpPr>
        <p:grpSpPr>
          <a:xfrm>
            <a:off x="8783390" y="842834"/>
            <a:ext cx="2217420" cy="1487626"/>
            <a:chOff x="137854" y="1363630"/>
            <a:chExt cx="2217420" cy="1487626"/>
          </a:xfrm>
        </p:grpSpPr>
        <p:sp>
          <p:nvSpPr>
            <p:cNvPr id="29" name="Speech Bubble: Rectangle 28">
              <a:extLst>
                <a:ext uri="{FF2B5EF4-FFF2-40B4-BE49-F238E27FC236}">
                  <a16:creationId xmlns:a16="http://schemas.microsoft.com/office/drawing/2014/main" id="{6FF9472C-F468-4F07-B78A-4AC73BDA9165}"/>
                </a:ext>
              </a:extLst>
            </p:cNvPr>
            <p:cNvSpPr/>
            <p:nvPr/>
          </p:nvSpPr>
          <p:spPr>
            <a:xfrm>
              <a:off x="333434" y="1518220"/>
              <a:ext cx="2021840" cy="1333036"/>
            </a:xfrm>
            <a:prstGeom prst="wedgeRectCallout">
              <a:avLst>
                <a:gd name="adj1" fmla="val -61097"/>
                <a:gd name="adj2" fmla="val 8694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Once changes are verified, Power BI App is published for update</a:t>
              </a:r>
            </a:p>
          </p:txBody>
        </p:sp>
        <p:sp>
          <p:nvSpPr>
            <p:cNvPr id="30" name="Rectangle 29">
              <a:extLst>
                <a:ext uri="{FF2B5EF4-FFF2-40B4-BE49-F238E27FC236}">
                  <a16:creationId xmlns:a16="http://schemas.microsoft.com/office/drawing/2014/main" id="{CA248299-C7F6-4915-A0C7-8E8550DAE509}"/>
                </a:ext>
              </a:extLst>
            </p:cNvPr>
            <p:cNvSpPr/>
            <p:nvPr/>
          </p:nvSpPr>
          <p:spPr>
            <a:xfrm>
              <a:off x="137854"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4</a:t>
              </a:r>
            </a:p>
          </p:txBody>
        </p:sp>
      </p:grpSp>
      <p:sp>
        <p:nvSpPr>
          <p:cNvPr id="32" name="TextBox 31">
            <a:extLst>
              <a:ext uri="{FF2B5EF4-FFF2-40B4-BE49-F238E27FC236}">
                <a16:creationId xmlns:a16="http://schemas.microsoft.com/office/drawing/2014/main" id="{32E9288C-F92B-4EC6-A699-3308305BFF4A}"/>
              </a:ext>
            </a:extLst>
          </p:cNvPr>
          <p:cNvSpPr txBox="1"/>
          <p:nvPr/>
        </p:nvSpPr>
        <p:spPr>
          <a:xfrm>
            <a:off x="9587105" y="3573780"/>
            <a:ext cx="1770909" cy="307777"/>
          </a:xfrm>
          <a:prstGeom prst="rect">
            <a:avLst/>
          </a:prstGeom>
          <a:noFill/>
        </p:spPr>
        <p:txBody>
          <a:bodyPr wrap="square" rtlCol="0">
            <a:spAutoFit/>
          </a:bodyPr>
          <a:lstStyle/>
          <a:p>
            <a:pPr algn="ctr"/>
            <a:r>
              <a:rPr lang="en-US" sz="1400" dirty="0"/>
              <a:t>Users</a:t>
            </a:r>
          </a:p>
        </p:txBody>
      </p:sp>
      <p:sp>
        <p:nvSpPr>
          <p:cNvPr id="33" name="TextBox 32">
            <a:extLst>
              <a:ext uri="{FF2B5EF4-FFF2-40B4-BE49-F238E27FC236}">
                <a16:creationId xmlns:a16="http://schemas.microsoft.com/office/drawing/2014/main" id="{F3FCC211-819F-43E5-BAC1-A526A37FDB62}"/>
              </a:ext>
            </a:extLst>
          </p:cNvPr>
          <p:cNvSpPr txBox="1"/>
          <p:nvPr/>
        </p:nvSpPr>
        <p:spPr>
          <a:xfrm>
            <a:off x="379085" y="2019680"/>
            <a:ext cx="2833946" cy="1015663"/>
          </a:xfrm>
          <a:prstGeom prst="rect">
            <a:avLst/>
          </a:prstGeom>
          <a:noFill/>
        </p:spPr>
        <p:txBody>
          <a:bodyPr wrap="square" rtlCol="0">
            <a:spAutoFit/>
          </a:bodyPr>
          <a:lstStyle/>
          <a:p>
            <a:r>
              <a:rPr lang="en-US" sz="1200" dirty="0"/>
              <a:t>Recommend using GitHub or VSTS for versioning of reports and datasets</a:t>
            </a:r>
          </a:p>
          <a:p>
            <a:pPr marL="285750" indent="-285750">
              <a:buFont typeface="Arial" panose="020B0604020202020204" pitchFamily="34" charset="0"/>
              <a:buChar char="•"/>
            </a:pPr>
            <a:r>
              <a:rPr lang="en-US" sz="1200" dirty="0"/>
              <a:t>Create PowerBI templates to save on storage space</a:t>
            </a:r>
          </a:p>
          <a:p>
            <a:pPr marL="285750" indent="-285750">
              <a:buFont typeface="Arial" panose="020B0604020202020204" pitchFamily="34" charset="0"/>
              <a:buChar char="•"/>
            </a:pPr>
            <a:endParaRPr lang="en-US" sz="1200" dirty="0"/>
          </a:p>
        </p:txBody>
      </p:sp>
      <p:grpSp>
        <p:nvGrpSpPr>
          <p:cNvPr id="6" name="Group 5">
            <a:extLst>
              <a:ext uri="{FF2B5EF4-FFF2-40B4-BE49-F238E27FC236}">
                <a16:creationId xmlns:a16="http://schemas.microsoft.com/office/drawing/2014/main" id="{BBC37A2B-4221-4295-86FF-871F84E9E885}"/>
              </a:ext>
            </a:extLst>
          </p:cNvPr>
          <p:cNvGrpSpPr/>
          <p:nvPr/>
        </p:nvGrpSpPr>
        <p:grpSpPr>
          <a:xfrm>
            <a:off x="679724" y="2790641"/>
            <a:ext cx="1770909" cy="1028363"/>
            <a:chOff x="30823" y="2788920"/>
            <a:chExt cx="1770909" cy="1028363"/>
          </a:xfrm>
        </p:grpSpPr>
        <p:pic>
          <p:nvPicPr>
            <p:cNvPr id="5" name="Graphic 4" descr="Users">
              <a:extLst>
                <a:ext uri="{FF2B5EF4-FFF2-40B4-BE49-F238E27FC236}">
                  <a16:creationId xmlns:a16="http://schemas.microsoft.com/office/drawing/2014/main" id="{BA81CA96-88D4-4008-BAAD-4862762BAB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5385" y="2788920"/>
              <a:ext cx="914400" cy="914400"/>
            </a:xfrm>
            <a:prstGeom prst="rect">
              <a:avLst/>
            </a:prstGeom>
          </p:spPr>
        </p:pic>
        <p:sp>
          <p:nvSpPr>
            <p:cNvPr id="26" name="TextBox 25">
              <a:extLst>
                <a:ext uri="{FF2B5EF4-FFF2-40B4-BE49-F238E27FC236}">
                  <a16:creationId xmlns:a16="http://schemas.microsoft.com/office/drawing/2014/main" id="{63121464-51A5-4789-8C49-8B04D5E05A04}"/>
                </a:ext>
              </a:extLst>
            </p:cNvPr>
            <p:cNvSpPr txBox="1"/>
            <p:nvPr/>
          </p:nvSpPr>
          <p:spPr>
            <a:xfrm>
              <a:off x="30823" y="3509506"/>
              <a:ext cx="1770909" cy="307777"/>
            </a:xfrm>
            <a:prstGeom prst="rect">
              <a:avLst/>
            </a:prstGeom>
            <a:noFill/>
          </p:spPr>
          <p:txBody>
            <a:bodyPr wrap="square" rtlCol="0">
              <a:spAutoFit/>
            </a:bodyPr>
            <a:lstStyle/>
            <a:p>
              <a:pPr algn="ctr"/>
              <a:r>
                <a:rPr lang="en-US" sz="1400" dirty="0"/>
                <a:t>IT BI Team</a:t>
              </a:r>
            </a:p>
          </p:txBody>
        </p:sp>
      </p:grpSp>
      <p:cxnSp>
        <p:nvCxnSpPr>
          <p:cNvPr id="34" name="Straight Connector 33">
            <a:extLst>
              <a:ext uri="{FF2B5EF4-FFF2-40B4-BE49-F238E27FC236}">
                <a16:creationId xmlns:a16="http://schemas.microsoft.com/office/drawing/2014/main" id="{41710A38-2D54-4065-B0D1-C3F859062F3A}"/>
              </a:ext>
            </a:extLst>
          </p:cNvPr>
          <p:cNvCxnSpPr>
            <a:cxnSpLocks/>
            <a:stCxn id="5" idx="3"/>
            <a:endCxn id="10" idx="1"/>
          </p:cNvCxnSpPr>
          <p:nvPr/>
        </p:nvCxnSpPr>
        <p:spPr>
          <a:xfrm>
            <a:off x="2028686" y="3247841"/>
            <a:ext cx="2041734" cy="3499"/>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524980BB-DB22-4FCE-8A5D-4680FE794A60}"/>
              </a:ext>
            </a:extLst>
          </p:cNvPr>
          <p:cNvGrpSpPr/>
          <p:nvPr/>
        </p:nvGrpSpPr>
        <p:grpSpPr>
          <a:xfrm>
            <a:off x="78449" y="3954894"/>
            <a:ext cx="2226945" cy="1151110"/>
            <a:chOff x="128329" y="1363630"/>
            <a:chExt cx="2226945" cy="1151110"/>
          </a:xfrm>
        </p:grpSpPr>
        <p:sp>
          <p:nvSpPr>
            <p:cNvPr id="36" name="Speech Bubble: Rectangle 35">
              <a:extLst>
                <a:ext uri="{FF2B5EF4-FFF2-40B4-BE49-F238E27FC236}">
                  <a16:creationId xmlns:a16="http://schemas.microsoft.com/office/drawing/2014/main" id="{8EFFB31D-A34C-4C43-8C65-141B9C35D9D1}"/>
                </a:ext>
              </a:extLst>
            </p:cNvPr>
            <p:cNvSpPr/>
            <p:nvPr/>
          </p:nvSpPr>
          <p:spPr>
            <a:xfrm>
              <a:off x="333434" y="1518220"/>
              <a:ext cx="2021840" cy="996520"/>
            </a:xfrm>
            <a:prstGeom prst="wedgeRectCallout">
              <a:avLst>
                <a:gd name="adj1" fmla="val -3340"/>
                <a:gd name="adj2" fmla="val -840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Segoe UI Light" panose="020B0502040204020203" pitchFamily="34" charset="0"/>
                  <a:cs typeface="Segoe UI Light" panose="020B0502040204020203" pitchFamily="34" charset="0"/>
                </a:rPr>
                <a:t>IT creates all </a:t>
              </a:r>
              <a:r>
                <a:rPr lang="en-US" sz="1400" b="1" dirty="0">
                  <a:latin typeface="Segoe UI Light" panose="020B0502040204020203" pitchFamily="34" charset="0"/>
                  <a:cs typeface="Segoe UI Light" panose="020B0502040204020203" pitchFamily="34" charset="0"/>
                </a:rPr>
                <a:t>datasets, dashboards and reports </a:t>
              </a:r>
              <a:r>
                <a:rPr lang="en-US" sz="1400" dirty="0">
                  <a:latin typeface="Segoe UI Light" panose="020B0502040204020203" pitchFamily="34" charset="0"/>
                  <a:cs typeface="Segoe UI Light" panose="020B0502040204020203" pitchFamily="34" charset="0"/>
                </a:rPr>
                <a:t>in the App Workspaces</a:t>
              </a:r>
            </a:p>
          </p:txBody>
        </p:sp>
        <p:sp>
          <p:nvSpPr>
            <p:cNvPr id="37" name="Rectangle 36">
              <a:extLst>
                <a:ext uri="{FF2B5EF4-FFF2-40B4-BE49-F238E27FC236}">
                  <a16:creationId xmlns:a16="http://schemas.microsoft.com/office/drawing/2014/main" id="{258FDD00-BE30-4F29-9CCE-206784ABD0D5}"/>
                </a:ext>
              </a:extLst>
            </p:cNvPr>
            <p:cNvSpPr/>
            <p:nvPr/>
          </p:nvSpPr>
          <p:spPr>
            <a:xfrm>
              <a:off x="128329" y="1363630"/>
              <a:ext cx="314960" cy="30918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Segoe UI Light" panose="020B0502040204020203" pitchFamily="34" charset="0"/>
                  <a:cs typeface="Segoe UI Light" panose="020B0502040204020203" pitchFamily="34" charset="0"/>
                </a:rPr>
                <a:t>1</a:t>
              </a:r>
              <a:endParaRPr lang="en-US" sz="1800" dirty="0">
                <a:latin typeface="Segoe UI Light" panose="020B0502040204020203" pitchFamily="34" charset="0"/>
                <a:cs typeface="Segoe UI Light" panose="020B0502040204020203" pitchFamily="34" charset="0"/>
              </a:endParaRPr>
            </a:p>
          </p:txBody>
        </p:sp>
      </p:grpSp>
      <p:sp>
        <p:nvSpPr>
          <p:cNvPr id="38" name="TextBox 37">
            <a:extLst>
              <a:ext uri="{FF2B5EF4-FFF2-40B4-BE49-F238E27FC236}">
                <a16:creationId xmlns:a16="http://schemas.microsoft.com/office/drawing/2014/main" id="{8CFF0151-727C-47B2-8557-E64DFBB05157}"/>
              </a:ext>
            </a:extLst>
          </p:cNvPr>
          <p:cNvSpPr txBox="1"/>
          <p:nvPr/>
        </p:nvSpPr>
        <p:spPr>
          <a:xfrm>
            <a:off x="2299511" y="4078891"/>
            <a:ext cx="1770909" cy="1569660"/>
          </a:xfrm>
          <a:prstGeom prst="rect">
            <a:avLst/>
          </a:prstGeom>
          <a:noFill/>
        </p:spPr>
        <p:txBody>
          <a:bodyPr wrap="square" rtlCol="0">
            <a:spAutoFit/>
          </a:bodyPr>
          <a:lstStyle/>
          <a:p>
            <a:r>
              <a:rPr lang="en-US" sz="1200" dirty="0"/>
              <a:t>Recommended dataset storage modes:</a:t>
            </a:r>
          </a:p>
          <a:p>
            <a:pPr marL="171450" indent="-171450">
              <a:buFont typeface="Arial" panose="020B0604020202020204" pitchFamily="34" charset="0"/>
              <a:buChar char="•"/>
            </a:pPr>
            <a:r>
              <a:rPr lang="en-US" sz="1200" dirty="0"/>
              <a:t>Import</a:t>
            </a:r>
          </a:p>
          <a:p>
            <a:pPr marL="171450" indent="-171450">
              <a:buFont typeface="Arial" panose="020B0604020202020204" pitchFamily="34" charset="0"/>
              <a:buChar char="•"/>
            </a:pPr>
            <a:r>
              <a:rPr lang="en-US" sz="1200" dirty="0" err="1"/>
              <a:t>DirectQuery</a:t>
            </a:r>
            <a:endParaRPr lang="en-US" sz="1200" dirty="0"/>
          </a:p>
          <a:p>
            <a:pPr marL="171450" indent="-171450">
              <a:buFont typeface="Arial" panose="020B0604020202020204" pitchFamily="34" charset="0"/>
              <a:buChar char="•"/>
            </a:pPr>
            <a:r>
              <a:rPr lang="en-US" sz="1200" dirty="0"/>
              <a:t>Hybrid/Composite</a:t>
            </a:r>
          </a:p>
          <a:p>
            <a:pPr marL="171450" indent="-171450">
              <a:buFont typeface="Arial" panose="020B0604020202020204" pitchFamily="34" charset="0"/>
              <a:buChar char="•"/>
            </a:pPr>
            <a:r>
              <a:rPr lang="en-US" sz="1200" dirty="0"/>
              <a:t>Live Connection</a:t>
            </a:r>
          </a:p>
          <a:p>
            <a:pPr marL="171450" indent="-171450">
              <a:buFont typeface="Arial" panose="020B0604020202020204" pitchFamily="34" charset="0"/>
              <a:buChar char="•"/>
            </a:pPr>
            <a:r>
              <a:rPr lang="en-US" sz="1200" dirty="0"/>
              <a:t>Streaming</a:t>
            </a:r>
          </a:p>
          <a:p>
            <a:pPr marL="285750" indent="-285750">
              <a:buFont typeface="Arial" panose="020B0604020202020204" pitchFamily="34" charset="0"/>
              <a:buChar char="•"/>
            </a:pPr>
            <a:endParaRPr lang="en-US" sz="1200" dirty="0"/>
          </a:p>
        </p:txBody>
      </p:sp>
      <p:sp>
        <p:nvSpPr>
          <p:cNvPr id="39" name="TextBox 38">
            <a:extLst>
              <a:ext uri="{FF2B5EF4-FFF2-40B4-BE49-F238E27FC236}">
                <a16:creationId xmlns:a16="http://schemas.microsoft.com/office/drawing/2014/main" id="{B9567D77-9719-4012-A96E-0616FF15CE80}"/>
              </a:ext>
            </a:extLst>
          </p:cNvPr>
          <p:cNvSpPr txBox="1"/>
          <p:nvPr/>
        </p:nvSpPr>
        <p:spPr>
          <a:xfrm>
            <a:off x="9436030" y="3881557"/>
            <a:ext cx="2833946" cy="1015663"/>
          </a:xfrm>
          <a:prstGeom prst="rect">
            <a:avLst/>
          </a:prstGeom>
          <a:noFill/>
        </p:spPr>
        <p:txBody>
          <a:bodyPr wrap="square" rtlCol="0">
            <a:spAutoFit/>
          </a:bodyPr>
          <a:lstStyle/>
          <a:p>
            <a:r>
              <a:rPr lang="en-US" sz="1200" dirty="0"/>
              <a:t>Recommended for Usage Scenarios:</a:t>
            </a:r>
          </a:p>
          <a:p>
            <a:pPr marL="171450" indent="-171450">
              <a:buFont typeface="Arial" panose="020B0604020202020204" pitchFamily="34" charset="0"/>
              <a:buChar char="•"/>
            </a:pPr>
            <a:r>
              <a:rPr lang="en-US" sz="1200" dirty="0"/>
              <a:t>Personal BI/ Prototyping</a:t>
            </a:r>
          </a:p>
          <a:p>
            <a:pPr marL="171450" indent="-171450">
              <a:buFont typeface="Arial" panose="020B0604020202020204" pitchFamily="34" charset="0"/>
              <a:buChar char="•"/>
            </a:pPr>
            <a:r>
              <a:rPr lang="en-US" sz="1200" dirty="0"/>
              <a:t>Small Team Collaboration</a:t>
            </a:r>
          </a:p>
          <a:p>
            <a:pPr marL="171450" indent="-171450">
              <a:buFont typeface="Arial" panose="020B0604020202020204" pitchFamily="34" charset="0"/>
              <a:buChar char="•"/>
            </a:pPr>
            <a:r>
              <a:rPr lang="en-US" sz="1200" dirty="0"/>
              <a:t>Large Team Collaboration and Distro</a:t>
            </a:r>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1500865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1000"/>
                                        <p:tgtEl>
                                          <p:spTgt spid="38"/>
                                        </p:tgtEl>
                                      </p:cBhvr>
                                    </p:animEffect>
                                    <p:anim calcmode="lin" valueType="num">
                                      <p:cBhvr>
                                        <p:cTn id="13" dur="1000" fill="hold"/>
                                        <p:tgtEl>
                                          <p:spTgt spid="38"/>
                                        </p:tgtEl>
                                        <p:attrNameLst>
                                          <p:attrName>ppt_x</p:attrName>
                                        </p:attrNameLst>
                                      </p:cBhvr>
                                      <p:tavLst>
                                        <p:tav tm="0">
                                          <p:val>
                                            <p:strVal val="#ppt_x"/>
                                          </p:val>
                                        </p:tav>
                                        <p:tav tm="100000">
                                          <p:val>
                                            <p:strVal val="#ppt_x"/>
                                          </p:val>
                                        </p:tav>
                                      </p:tavLst>
                                    </p:anim>
                                    <p:anim calcmode="lin" valueType="num">
                                      <p:cBhvr>
                                        <p:cTn id="1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000"/>
                                        <p:tgtEl>
                                          <p:spTgt spid="33"/>
                                        </p:tgtEl>
                                      </p:cBhvr>
                                    </p:animEffect>
                                    <p:anim calcmode="lin" valueType="num">
                                      <p:cBhvr>
                                        <p:cTn id="20" dur="1000" fill="hold"/>
                                        <p:tgtEl>
                                          <p:spTgt spid="33"/>
                                        </p:tgtEl>
                                        <p:attrNameLst>
                                          <p:attrName>ppt_x</p:attrName>
                                        </p:attrNameLst>
                                      </p:cBhvr>
                                      <p:tavLst>
                                        <p:tav tm="0">
                                          <p:val>
                                            <p:strVal val="#ppt_x"/>
                                          </p:val>
                                        </p:tav>
                                        <p:tav tm="100000">
                                          <p:val>
                                            <p:strVal val="#ppt_x"/>
                                          </p:val>
                                        </p:tav>
                                      </p:tavLst>
                                    </p:anim>
                                    <p:anim calcmode="lin" valueType="num">
                                      <p:cBhvr>
                                        <p:cTn id="21"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1000"/>
                                        <p:tgtEl>
                                          <p:spTgt spid="39"/>
                                        </p:tgtEl>
                                      </p:cBhvr>
                                    </p:animEffect>
                                    <p:anim calcmode="lin" valueType="num">
                                      <p:cBhvr>
                                        <p:cTn id="37" dur="1000" fill="hold"/>
                                        <p:tgtEl>
                                          <p:spTgt spid="39"/>
                                        </p:tgtEl>
                                        <p:attrNameLst>
                                          <p:attrName>ppt_x</p:attrName>
                                        </p:attrNameLst>
                                      </p:cBhvr>
                                      <p:tavLst>
                                        <p:tav tm="0">
                                          <p:val>
                                            <p:strVal val="#ppt_x"/>
                                          </p:val>
                                        </p:tav>
                                        <p:tav tm="100000">
                                          <p:val>
                                            <p:strVal val="#ppt_x"/>
                                          </p:val>
                                        </p:tav>
                                      </p:tavLst>
                                    </p:anim>
                                    <p:anim calcmode="lin" valueType="num">
                                      <p:cBhvr>
                                        <p:cTn id="3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8" grpId="0"/>
      <p:bldP spid="3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5ACA7-9B57-4D46-A281-109FE6122DC5}"/>
              </a:ext>
            </a:extLst>
          </p:cNvPr>
          <p:cNvSpPr>
            <a:spLocks noGrp="1"/>
          </p:cNvSpPr>
          <p:nvPr>
            <p:ph type="title"/>
          </p:nvPr>
        </p:nvSpPr>
        <p:spPr/>
        <p:txBody>
          <a:bodyPr/>
          <a:lstStyle/>
          <a:p>
            <a:r>
              <a:rPr lang="en-US" dirty="0"/>
              <a:t>Verified Datasets </a:t>
            </a:r>
          </a:p>
        </p:txBody>
      </p:sp>
      <p:pic>
        <p:nvPicPr>
          <p:cNvPr id="4" name="Picture 3">
            <a:extLst>
              <a:ext uri="{FF2B5EF4-FFF2-40B4-BE49-F238E27FC236}">
                <a16:creationId xmlns:a16="http://schemas.microsoft.com/office/drawing/2014/main" id="{2BDBE9E5-5DB7-4AA5-B7E1-E45FB1CCA273}"/>
              </a:ext>
            </a:extLst>
          </p:cNvPr>
          <p:cNvPicPr/>
          <p:nvPr/>
        </p:nvPicPr>
        <p:blipFill>
          <a:blip r:embed="rId2" cstate="email">
            <a:extLst>
              <a:ext uri="{28A0092B-C50C-407E-A947-70E740481C1C}">
                <a14:useLocalDpi xmlns:a14="http://schemas.microsoft.com/office/drawing/2010/main"/>
              </a:ext>
            </a:extLst>
          </a:blip>
          <a:stretch>
            <a:fillRect/>
          </a:stretch>
        </p:blipFill>
        <p:spPr>
          <a:xfrm>
            <a:off x="596770" y="1244906"/>
            <a:ext cx="10515600" cy="5111828"/>
          </a:xfrm>
          <a:prstGeom prst="rect">
            <a:avLst/>
          </a:prstGeom>
        </p:spPr>
      </p:pic>
    </p:spTree>
    <p:extLst>
      <p:ext uri="{BB962C8B-B14F-4D97-AF65-F5344CB8AC3E}">
        <p14:creationId xmlns:p14="http://schemas.microsoft.com/office/powerpoint/2010/main" val="2615143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C650C-CEB5-462D-99F7-29CDAFC357B6}"/>
              </a:ext>
            </a:extLst>
          </p:cNvPr>
          <p:cNvSpPr>
            <a:spLocks noGrp="1"/>
          </p:cNvSpPr>
          <p:nvPr>
            <p:ph type="title"/>
          </p:nvPr>
        </p:nvSpPr>
        <p:spPr/>
        <p:txBody>
          <a:bodyPr/>
          <a:lstStyle/>
          <a:p>
            <a:r>
              <a:rPr lang="en-US" dirty="0"/>
              <a:t>Alternative Workflow for IT Managed Self Service and Corp. BI</a:t>
            </a:r>
          </a:p>
        </p:txBody>
      </p:sp>
      <p:pic>
        <p:nvPicPr>
          <p:cNvPr id="7" name="Graphic 6" descr="Group">
            <a:extLst>
              <a:ext uri="{FF2B5EF4-FFF2-40B4-BE49-F238E27FC236}">
                <a16:creationId xmlns:a16="http://schemas.microsoft.com/office/drawing/2014/main" id="{DEE3F675-CBAA-4D38-9794-7214F800581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12086" y="2787015"/>
            <a:ext cx="914400" cy="914400"/>
          </a:xfrm>
          <a:prstGeom prst="rect">
            <a:avLst/>
          </a:prstGeom>
        </p:spPr>
      </p:pic>
      <p:sp>
        <p:nvSpPr>
          <p:cNvPr id="10" name="Rectangle: Rounded Corners 9">
            <a:extLst>
              <a:ext uri="{FF2B5EF4-FFF2-40B4-BE49-F238E27FC236}">
                <a16:creationId xmlns:a16="http://schemas.microsoft.com/office/drawing/2014/main" id="{54C66E66-1264-457C-BBEC-C93ACA10FDCE}"/>
              </a:ext>
            </a:extLst>
          </p:cNvPr>
          <p:cNvSpPr/>
          <p:nvPr/>
        </p:nvSpPr>
        <p:spPr>
          <a:xfrm>
            <a:off x="5908745" y="2524900"/>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15" name="Rectangle: Rounded Corners 14">
            <a:extLst>
              <a:ext uri="{FF2B5EF4-FFF2-40B4-BE49-F238E27FC236}">
                <a16:creationId xmlns:a16="http://schemas.microsoft.com/office/drawing/2014/main" id="{044CE86E-57EC-49F8-9F4A-46787D3BDF1A}"/>
              </a:ext>
            </a:extLst>
          </p:cNvPr>
          <p:cNvSpPr/>
          <p:nvPr/>
        </p:nvSpPr>
        <p:spPr>
          <a:xfrm>
            <a:off x="8447475" y="2524900"/>
            <a:ext cx="2021840" cy="14528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Power BI App</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cxnSp>
        <p:nvCxnSpPr>
          <p:cNvPr id="22" name="Straight Arrow Connector 21">
            <a:extLst>
              <a:ext uri="{FF2B5EF4-FFF2-40B4-BE49-F238E27FC236}">
                <a16:creationId xmlns:a16="http://schemas.microsoft.com/office/drawing/2014/main" id="{C234EF59-751B-4F3E-850A-048CE91FDCD8}"/>
              </a:ext>
            </a:extLst>
          </p:cNvPr>
          <p:cNvCxnSpPr>
            <a:stCxn id="10" idx="3"/>
            <a:endCxn id="15" idx="1"/>
          </p:cNvCxnSpPr>
          <p:nvPr/>
        </p:nvCxnSpPr>
        <p:spPr>
          <a:xfrm>
            <a:off x="7930585" y="3251340"/>
            <a:ext cx="5168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BFA90C5-B29D-41C1-9868-0DA29B5DA00F}"/>
              </a:ext>
            </a:extLst>
          </p:cNvPr>
          <p:cNvCxnSpPr>
            <a:stCxn id="7" idx="1"/>
            <a:endCxn id="15" idx="3"/>
          </p:cNvCxnSpPr>
          <p:nvPr/>
        </p:nvCxnSpPr>
        <p:spPr>
          <a:xfrm flipH="1">
            <a:off x="10469315" y="3244215"/>
            <a:ext cx="342771" cy="71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32E9288C-F92B-4EC6-A699-3308305BFF4A}"/>
              </a:ext>
            </a:extLst>
          </p:cNvPr>
          <p:cNvSpPr txBox="1"/>
          <p:nvPr/>
        </p:nvSpPr>
        <p:spPr>
          <a:xfrm>
            <a:off x="10383831" y="3571875"/>
            <a:ext cx="1770909" cy="307777"/>
          </a:xfrm>
          <a:prstGeom prst="rect">
            <a:avLst/>
          </a:prstGeom>
          <a:noFill/>
        </p:spPr>
        <p:txBody>
          <a:bodyPr wrap="square" rtlCol="0">
            <a:spAutoFit/>
          </a:bodyPr>
          <a:lstStyle/>
          <a:p>
            <a:pPr algn="ctr"/>
            <a:r>
              <a:rPr lang="en-US" sz="1400" dirty="0"/>
              <a:t>Users</a:t>
            </a:r>
          </a:p>
        </p:txBody>
      </p:sp>
      <p:sp>
        <p:nvSpPr>
          <p:cNvPr id="31" name="Rectangle: Rounded Corners 30">
            <a:extLst>
              <a:ext uri="{FF2B5EF4-FFF2-40B4-BE49-F238E27FC236}">
                <a16:creationId xmlns:a16="http://schemas.microsoft.com/office/drawing/2014/main" id="{A2B819B5-A824-41D6-AEC1-FA5A0D12C334}"/>
              </a:ext>
            </a:extLst>
          </p:cNvPr>
          <p:cNvSpPr/>
          <p:nvPr/>
        </p:nvSpPr>
        <p:spPr>
          <a:xfrm>
            <a:off x="465514" y="2525675"/>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40" name="Rectangle: Rounded Corners 39">
            <a:extLst>
              <a:ext uri="{FF2B5EF4-FFF2-40B4-BE49-F238E27FC236}">
                <a16:creationId xmlns:a16="http://schemas.microsoft.com/office/drawing/2014/main" id="{ABAD6ED1-7189-4460-B330-6BFDC02EA0B6}"/>
              </a:ext>
            </a:extLst>
          </p:cNvPr>
          <p:cNvSpPr/>
          <p:nvPr/>
        </p:nvSpPr>
        <p:spPr>
          <a:xfrm>
            <a:off x="3187129" y="2525675"/>
            <a:ext cx="2021840" cy="145287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800" dirty="0">
                <a:solidFill>
                  <a:schemeClr val="tx1"/>
                </a:solidFill>
                <a:latin typeface="Segoe UI Light" panose="020B0502040204020203" pitchFamily="34" charset="0"/>
                <a:cs typeface="Segoe UI Light" panose="020B0502040204020203" pitchFamily="34" charset="0"/>
              </a:rPr>
              <a:t>App Workspace</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Dashboards</a:t>
            </a:r>
          </a:p>
          <a:p>
            <a:pPr marL="285750" indent="-285750">
              <a:buFont typeface="Arial" panose="020B0604020202020204" pitchFamily="34" charset="0"/>
              <a:buChar char="•"/>
            </a:pPr>
            <a:r>
              <a:rPr lang="en-US" sz="1800" dirty="0">
                <a:solidFill>
                  <a:schemeClr val="tx1"/>
                </a:solidFill>
                <a:latin typeface="Segoe UI Light" panose="020B0502040204020203" pitchFamily="34" charset="0"/>
                <a:cs typeface="Segoe UI Light" panose="020B0502040204020203" pitchFamily="34" charset="0"/>
              </a:rPr>
              <a:t>Reports</a:t>
            </a:r>
          </a:p>
          <a:p>
            <a:pPr marL="285750" indent="-285750">
              <a:buFont typeface="Arial" panose="020B0604020202020204" pitchFamily="34" charset="0"/>
              <a:buChar char="•"/>
            </a:pPr>
            <a:r>
              <a:rPr lang="en-US" dirty="0">
                <a:solidFill>
                  <a:schemeClr val="tx1"/>
                </a:solidFill>
                <a:latin typeface="Segoe UI Light" panose="020B0502040204020203" pitchFamily="34" charset="0"/>
                <a:cs typeface="Segoe UI Light" panose="020B0502040204020203" pitchFamily="34" charset="0"/>
              </a:rPr>
              <a:t>Datasets</a:t>
            </a:r>
            <a:endParaRPr lang="en-US" sz="1800" dirty="0">
              <a:solidFill>
                <a:schemeClr val="tx1"/>
              </a:solidFill>
              <a:latin typeface="Segoe UI Light" panose="020B0502040204020203" pitchFamily="34" charset="0"/>
              <a:cs typeface="Segoe UI Light" panose="020B0502040204020203" pitchFamily="34" charset="0"/>
            </a:endParaRPr>
          </a:p>
        </p:txBody>
      </p:sp>
      <p:sp>
        <p:nvSpPr>
          <p:cNvPr id="9" name="Rectangle: Rounded Corners 8">
            <a:extLst>
              <a:ext uri="{FF2B5EF4-FFF2-40B4-BE49-F238E27FC236}">
                <a16:creationId xmlns:a16="http://schemas.microsoft.com/office/drawing/2014/main" id="{5B6094B1-BAA7-4647-B4AC-151F179BD360}"/>
              </a:ext>
            </a:extLst>
          </p:cNvPr>
          <p:cNvSpPr/>
          <p:nvPr/>
        </p:nvSpPr>
        <p:spPr>
          <a:xfrm>
            <a:off x="3617024" y="5419725"/>
            <a:ext cx="1162050" cy="573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latin typeface="Segoe UI Light" panose="020B0502040204020203" pitchFamily="34" charset="0"/>
                <a:cs typeface="Segoe UI Light" panose="020B0502040204020203" pitchFamily="34" charset="0"/>
              </a:rPr>
              <a:t>Copy API</a:t>
            </a:r>
          </a:p>
        </p:txBody>
      </p:sp>
      <p:sp>
        <p:nvSpPr>
          <p:cNvPr id="11" name="Left Brace 10">
            <a:extLst>
              <a:ext uri="{FF2B5EF4-FFF2-40B4-BE49-F238E27FC236}">
                <a16:creationId xmlns:a16="http://schemas.microsoft.com/office/drawing/2014/main" id="{5BB6531F-B7C6-4614-85D8-40EE5975908D}"/>
              </a:ext>
            </a:extLst>
          </p:cNvPr>
          <p:cNvSpPr/>
          <p:nvPr/>
        </p:nvSpPr>
        <p:spPr>
          <a:xfrm rot="16200000">
            <a:off x="3608111" y="954377"/>
            <a:ext cx="1179879" cy="746507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F0ECE782-1038-4C54-9442-A9AFF4842EEF}"/>
              </a:ext>
            </a:extLst>
          </p:cNvPr>
          <p:cNvSpPr txBox="1"/>
          <p:nvPr/>
        </p:nvSpPr>
        <p:spPr>
          <a:xfrm>
            <a:off x="750466" y="2146043"/>
            <a:ext cx="1451936" cy="369332"/>
          </a:xfrm>
          <a:prstGeom prst="rect">
            <a:avLst/>
          </a:prstGeom>
          <a:noFill/>
        </p:spPr>
        <p:txBody>
          <a:bodyPr wrap="none" rtlCol="0">
            <a:spAutoFit/>
          </a:bodyPr>
          <a:lstStyle/>
          <a:p>
            <a:r>
              <a:rPr lang="en-US" dirty="0"/>
              <a:t>Development</a:t>
            </a:r>
          </a:p>
        </p:txBody>
      </p:sp>
      <p:sp>
        <p:nvSpPr>
          <p:cNvPr id="41" name="TextBox 40">
            <a:extLst>
              <a:ext uri="{FF2B5EF4-FFF2-40B4-BE49-F238E27FC236}">
                <a16:creationId xmlns:a16="http://schemas.microsoft.com/office/drawing/2014/main" id="{9C48D207-449B-4C70-A88E-A7B96F21F60E}"/>
              </a:ext>
            </a:extLst>
          </p:cNvPr>
          <p:cNvSpPr txBox="1"/>
          <p:nvPr/>
        </p:nvSpPr>
        <p:spPr>
          <a:xfrm>
            <a:off x="3920088" y="2129911"/>
            <a:ext cx="555921" cy="369332"/>
          </a:xfrm>
          <a:prstGeom prst="rect">
            <a:avLst/>
          </a:prstGeom>
          <a:noFill/>
        </p:spPr>
        <p:txBody>
          <a:bodyPr wrap="none" rtlCol="0">
            <a:spAutoFit/>
          </a:bodyPr>
          <a:lstStyle/>
          <a:p>
            <a:r>
              <a:rPr lang="en-US" dirty="0"/>
              <a:t>Test</a:t>
            </a:r>
          </a:p>
        </p:txBody>
      </p:sp>
      <p:sp>
        <p:nvSpPr>
          <p:cNvPr id="42" name="TextBox 41">
            <a:extLst>
              <a:ext uri="{FF2B5EF4-FFF2-40B4-BE49-F238E27FC236}">
                <a16:creationId xmlns:a16="http://schemas.microsoft.com/office/drawing/2014/main" id="{595DB3F7-00EA-49E0-9486-36512D20394A}"/>
              </a:ext>
            </a:extLst>
          </p:cNvPr>
          <p:cNvSpPr txBox="1"/>
          <p:nvPr/>
        </p:nvSpPr>
        <p:spPr>
          <a:xfrm>
            <a:off x="6499506" y="2113779"/>
            <a:ext cx="1216487" cy="369332"/>
          </a:xfrm>
          <a:prstGeom prst="rect">
            <a:avLst/>
          </a:prstGeom>
          <a:noFill/>
        </p:spPr>
        <p:txBody>
          <a:bodyPr wrap="none" rtlCol="0">
            <a:spAutoFit/>
          </a:bodyPr>
          <a:lstStyle/>
          <a:p>
            <a:r>
              <a:rPr lang="en-US" dirty="0"/>
              <a:t>Production</a:t>
            </a:r>
          </a:p>
        </p:txBody>
      </p:sp>
      <p:sp>
        <p:nvSpPr>
          <p:cNvPr id="13" name="TextBox 12">
            <a:extLst>
              <a:ext uri="{FF2B5EF4-FFF2-40B4-BE49-F238E27FC236}">
                <a16:creationId xmlns:a16="http://schemas.microsoft.com/office/drawing/2014/main" id="{F50C2A73-30C7-4018-B2BC-D9CEE40564AF}"/>
              </a:ext>
            </a:extLst>
          </p:cNvPr>
          <p:cNvSpPr txBox="1"/>
          <p:nvPr/>
        </p:nvSpPr>
        <p:spPr>
          <a:xfrm>
            <a:off x="5155317" y="5254120"/>
            <a:ext cx="6067425" cy="1200329"/>
          </a:xfrm>
          <a:prstGeom prst="rect">
            <a:avLst/>
          </a:prstGeom>
          <a:noFill/>
        </p:spPr>
        <p:txBody>
          <a:bodyPr wrap="square" rtlCol="0">
            <a:spAutoFit/>
          </a:bodyPr>
          <a:lstStyle/>
          <a:p>
            <a:r>
              <a:rPr lang="en-US" dirty="0"/>
              <a:t>Copy objects through API Automation from Dev -&gt; Test -&gt; Prod</a:t>
            </a:r>
          </a:p>
          <a:p>
            <a:pPr marL="285750" indent="-285750">
              <a:buFont typeface="Arial" panose="020B0604020202020204" pitchFamily="34" charset="0"/>
              <a:buChar char="•"/>
            </a:pPr>
            <a:r>
              <a:rPr lang="en-US" dirty="0"/>
              <a:t>Allows for automated deployment of changes</a:t>
            </a:r>
          </a:p>
          <a:p>
            <a:pPr marL="285750" indent="-285750">
              <a:buFont typeface="Arial" panose="020B0604020202020204" pitchFamily="34" charset="0"/>
              <a:buChar char="•"/>
            </a:pPr>
            <a:r>
              <a:rPr lang="en-US" dirty="0"/>
              <a:t>Datasets can be configured to point at different physical environments</a:t>
            </a:r>
          </a:p>
        </p:txBody>
      </p:sp>
      <p:sp>
        <p:nvSpPr>
          <p:cNvPr id="43" name="TextBox 42">
            <a:extLst>
              <a:ext uri="{FF2B5EF4-FFF2-40B4-BE49-F238E27FC236}">
                <a16:creationId xmlns:a16="http://schemas.microsoft.com/office/drawing/2014/main" id="{5AB65B77-8228-415D-AA24-D840CF72D560}"/>
              </a:ext>
            </a:extLst>
          </p:cNvPr>
          <p:cNvSpPr txBox="1"/>
          <p:nvPr/>
        </p:nvSpPr>
        <p:spPr>
          <a:xfrm>
            <a:off x="5908745" y="1217315"/>
            <a:ext cx="3197155" cy="738664"/>
          </a:xfrm>
          <a:prstGeom prst="rect">
            <a:avLst/>
          </a:prstGeom>
          <a:noFill/>
        </p:spPr>
        <p:txBody>
          <a:bodyPr wrap="square" rtlCol="0">
            <a:spAutoFit/>
          </a:bodyPr>
          <a:lstStyle/>
          <a:p>
            <a:r>
              <a:rPr lang="en-US" sz="1400" dirty="0"/>
              <a:t>Tip: Copy API can also be used to “backup” Production App workspaces to Blob storage</a:t>
            </a:r>
          </a:p>
        </p:txBody>
      </p:sp>
    </p:spTree>
    <p:extLst>
      <p:ext uri="{BB962C8B-B14F-4D97-AF65-F5344CB8AC3E}">
        <p14:creationId xmlns:p14="http://schemas.microsoft.com/office/powerpoint/2010/main" val="66763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1000"/>
                                        <p:tgtEl>
                                          <p:spTgt spid="43"/>
                                        </p:tgtEl>
                                      </p:cBhvr>
                                    </p:animEffect>
                                    <p:anim calcmode="lin" valueType="num">
                                      <p:cBhvr>
                                        <p:cTn id="15" dur="1000" fill="hold"/>
                                        <p:tgtEl>
                                          <p:spTgt spid="43"/>
                                        </p:tgtEl>
                                        <p:attrNameLst>
                                          <p:attrName>ppt_x</p:attrName>
                                        </p:attrNameLst>
                                      </p:cBhvr>
                                      <p:tavLst>
                                        <p:tav tm="0">
                                          <p:val>
                                            <p:strVal val="#ppt_x"/>
                                          </p:val>
                                        </p:tav>
                                        <p:tav tm="100000">
                                          <p:val>
                                            <p:strVal val="#ppt_x"/>
                                          </p:val>
                                        </p:tav>
                                      </p:tavLst>
                                    </p:anim>
                                    <p:anim calcmode="lin" valueType="num">
                                      <p:cBhvr>
                                        <p:cTn id="1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4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8DAD0A-E044-438E-A197-6AD8764493BD}"/>
              </a:ext>
            </a:extLst>
          </p:cNvPr>
          <p:cNvSpPr>
            <a:spLocks noGrp="1"/>
          </p:cNvSpPr>
          <p:nvPr>
            <p:ph type="title"/>
          </p:nvPr>
        </p:nvSpPr>
        <p:spPr/>
        <p:txBody>
          <a:bodyPr/>
          <a:lstStyle/>
          <a:p>
            <a:r>
              <a:rPr lang="en-US" dirty="0"/>
              <a:t>Measuring Adoption</a:t>
            </a:r>
          </a:p>
        </p:txBody>
      </p:sp>
      <p:pic>
        <p:nvPicPr>
          <p:cNvPr id="5" name="Picture 4" descr="A screenshot of a cell phone&#10;&#10;Description generated with very high confidence">
            <a:extLst>
              <a:ext uri="{FF2B5EF4-FFF2-40B4-BE49-F238E27FC236}">
                <a16:creationId xmlns:a16="http://schemas.microsoft.com/office/drawing/2014/main" id="{B36204EE-5C90-42F8-A5E7-C401EC778213}"/>
              </a:ext>
            </a:extLst>
          </p:cNvPr>
          <p:cNvPicPr>
            <a:picLocks noChangeAspect="1"/>
          </p:cNvPicPr>
          <p:nvPr/>
        </p:nvPicPr>
        <p:blipFill>
          <a:blip r:embed="rId2"/>
          <a:stretch>
            <a:fillRect/>
          </a:stretch>
        </p:blipFill>
        <p:spPr>
          <a:xfrm>
            <a:off x="3642853" y="1439637"/>
            <a:ext cx="8325611" cy="4739371"/>
          </a:xfrm>
          <a:prstGeom prst="rect">
            <a:avLst/>
          </a:prstGeom>
        </p:spPr>
      </p:pic>
      <p:sp>
        <p:nvSpPr>
          <p:cNvPr id="6" name="Rectangle 5">
            <a:extLst>
              <a:ext uri="{FF2B5EF4-FFF2-40B4-BE49-F238E27FC236}">
                <a16:creationId xmlns:a16="http://schemas.microsoft.com/office/drawing/2014/main" id="{82087885-FB61-4BBD-B3F3-97A6A9EFE442}"/>
              </a:ext>
            </a:extLst>
          </p:cNvPr>
          <p:cNvSpPr/>
          <p:nvPr/>
        </p:nvSpPr>
        <p:spPr>
          <a:xfrm>
            <a:off x="223536" y="1647049"/>
            <a:ext cx="3469377" cy="646331"/>
          </a:xfrm>
          <a:prstGeom prst="rect">
            <a:avLst/>
          </a:prstGeom>
        </p:spPr>
        <p:txBody>
          <a:bodyPr wrap="square">
            <a:spAutoFit/>
          </a:bodyPr>
          <a:lstStyle/>
          <a:p>
            <a:r>
              <a:rPr lang="en-US" dirty="0"/>
              <a:t>https://docs.microsoft.com/en-us/power-bi/service-usage-metrics</a:t>
            </a:r>
          </a:p>
        </p:txBody>
      </p:sp>
    </p:spTree>
    <p:extLst>
      <p:ext uri="{BB962C8B-B14F-4D97-AF65-F5344CB8AC3E}">
        <p14:creationId xmlns:p14="http://schemas.microsoft.com/office/powerpoint/2010/main" val="25344079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7DD59-5B4E-4A5C-BB40-A31841894FED}"/>
              </a:ext>
            </a:extLst>
          </p:cNvPr>
          <p:cNvSpPr>
            <a:spLocks noGrp="1"/>
          </p:cNvSpPr>
          <p:nvPr>
            <p:ph type="ctrTitle"/>
          </p:nvPr>
        </p:nvSpPr>
        <p:spPr/>
        <p:txBody>
          <a:bodyPr/>
          <a:lstStyle/>
          <a:p>
            <a:r>
              <a:rPr lang="en-US" dirty="0"/>
              <a:t>Data Flows </a:t>
            </a:r>
          </a:p>
        </p:txBody>
      </p:sp>
    </p:spTree>
    <p:extLst>
      <p:ext uri="{BB962C8B-B14F-4D97-AF65-F5344CB8AC3E}">
        <p14:creationId xmlns:p14="http://schemas.microsoft.com/office/powerpoint/2010/main" val="3060309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9958-C2A1-4FEC-867F-52DAA4DEC10E}"/>
              </a:ext>
            </a:extLst>
          </p:cNvPr>
          <p:cNvSpPr>
            <a:spLocks noGrp="1"/>
          </p:cNvSpPr>
          <p:nvPr>
            <p:ph type="title"/>
          </p:nvPr>
        </p:nvSpPr>
        <p:spPr>
          <a:xfrm>
            <a:off x="0" y="0"/>
            <a:ext cx="4774324" cy="464573"/>
          </a:xfrm>
        </p:spPr>
        <p:txBody>
          <a:bodyPr/>
          <a:lstStyle/>
          <a:p>
            <a:r>
              <a:rPr lang="en-US" sz="2800" dirty="0">
                <a:latin typeface="Arial" panose="020B0604020202020204" pitchFamily="34" charset="0"/>
                <a:cs typeface="Arial" panose="020B0604020202020204" pitchFamily="34" charset="0"/>
              </a:rPr>
              <a:t>Power BI Architecture</a:t>
            </a:r>
          </a:p>
        </p:txBody>
      </p:sp>
      <p:sp>
        <p:nvSpPr>
          <p:cNvPr id="3" name="Content Placeholder 2">
            <a:extLst>
              <a:ext uri="{FF2B5EF4-FFF2-40B4-BE49-F238E27FC236}">
                <a16:creationId xmlns:a16="http://schemas.microsoft.com/office/drawing/2014/main" id="{B234229F-EB5C-41F1-A06D-6D5333563EF3}"/>
              </a:ext>
            </a:extLst>
          </p:cNvPr>
          <p:cNvSpPr>
            <a:spLocks noGrp="1"/>
          </p:cNvSpPr>
          <p:nvPr>
            <p:ph idx="1"/>
          </p:nvPr>
        </p:nvSpPr>
        <p:spPr>
          <a:xfrm>
            <a:off x="0" y="597234"/>
            <a:ext cx="4542768" cy="1189525"/>
          </a:xfrm>
        </p:spPr>
        <p:txBody>
          <a:bodyPr/>
          <a:lstStyle/>
          <a:p>
            <a:pPr marL="0" indent="0">
              <a:lnSpc>
                <a:spcPct val="100000"/>
              </a:lnSpc>
              <a:spcBef>
                <a:spcPts val="0"/>
              </a:spcBef>
            </a:pPr>
            <a:r>
              <a:rPr lang="en-US" sz="1800" dirty="0"/>
              <a:t>Deploying Power BI creates two clusters:</a:t>
            </a:r>
            <a:br>
              <a:rPr lang="en-US" sz="1800" dirty="0"/>
            </a:br>
            <a:r>
              <a:rPr lang="en-US" sz="1800" dirty="0"/>
              <a:t>a front end and back end. </a:t>
            </a:r>
          </a:p>
          <a:p>
            <a:pPr marL="0" indent="0">
              <a:lnSpc>
                <a:spcPct val="100000"/>
              </a:lnSpc>
              <a:spcBef>
                <a:spcPts val="0"/>
              </a:spcBef>
            </a:pPr>
            <a:r>
              <a:rPr lang="en-US" sz="1800" dirty="0"/>
              <a:t>WFE = Web Front End</a:t>
            </a:r>
          </a:p>
          <a:p>
            <a:pPr marL="0" indent="0">
              <a:lnSpc>
                <a:spcPct val="100000"/>
              </a:lnSpc>
              <a:spcBef>
                <a:spcPts val="0"/>
              </a:spcBef>
            </a:pPr>
            <a:r>
              <a:rPr lang="en-US" sz="1800" dirty="0"/>
              <a:t>Power BI used Azure Active Directory (AAD)</a:t>
            </a:r>
          </a:p>
        </p:txBody>
      </p:sp>
      <p:pic>
        <p:nvPicPr>
          <p:cNvPr id="1026" name="Picture 2" descr="The WFE and Back End">
            <a:extLst>
              <a:ext uri="{FF2B5EF4-FFF2-40B4-BE49-F238E27FC236}">
                <a16:creationId xmlns:a16="http://schemas.microsoft.com/office/drawing/2014/main" id="{F3679749-B508-4920-BB5B-99BDD815248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4496" t="8043" r="6516" b="12164"/>
          <a:stretch/>
        </p:blipFill>
        <p:spPr bwMode="auto">
          <a:xfrm>
            <a:off x="283780" y="1919420"/>
            <a:ext cx="3594538" cy="167997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E9624584-82F4-EC43-A0D4-0D8E0CF5D76D}"/>
              </a:ext>
            </a:extLst>
          </p:cNvPr>
          <p:cNvSpPr txBox="1">
            <a:spLocks/>
          </p:cNvSpPr>
          <p:nvPr/>
        </p:nvSpPr>
        <p:spPr>
          <a:xfrm>
            <a:off x="5990024" y="0"/>
            <a:ext cx="4487917" cy="515007"/>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600" b="1" i="0" kern="1200">
                <a:solidFill>
                  <a:schemeClr val="tx2"/>
                </a:solidFill>
                <a:latin typeface="Arial Black" panose="020B0604020202020204" pitchFamily="34" charset="0"/>
                <a:ea typeface="+mj-ea"/>
                <a:cs typeface="Arial Black" panose="020B0604020202020204" pitchFamily="34" charset="0"/>
              </a:defRPr>
            </a:lvl1pPr>
          </a:lstStyle>
          <a:p>
            <a:r>
              <a:rPr lang="en-US" sz="2800" dirty="0">
                <a:latin typeface="Arial" panose="020B0604020202020204" pitchFamily="34" charset="0"/>
                <a:cs typeface="Arial" panose="020B0604020202020204" pitchFamily="34" charset="0"/>
              </a:rPr>
              <a:t>During the login process</a:t>
            </a:r>
          </a:p>
        </p:txBody>
      </p:sp>
      <p:sp>
        <p:nvSpPr>
          <p:cNvPr id="7" name="Content Placeholder 2">
            <a:extLst>
              <a:ext uri="{FF2B5EF4-FFF2-40B4-BE49-F238E27FC236}">
                <a16:creationId xmlns:a16="http://schemas.microsoft.com/office/drawing/2014/main" id="{99B52369-5FEB-EE48-9DB3-D981B7077E4C}"/>
              </a:ext>
            </a:extLst>
          </p:cNvPr>
          <p:cNvSpPr txBox="1">
            <a:spLocks/>
          </p:cNvSpPr>
          <p:nvPr/>
        </p:nvSpPr>
        <p:spPr>
          <a:xfrm>
            <a:off x="5990023" y="464573"/>
            <a:ext cx="6117893" cy="376197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en-US" sz="2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Font typeface="+mj-lt"/>
              <a:buAutoNum type="arabicPeriod"/>
            </a:pPr>
            <a:r>
              <a:rPr lang="en-US" sz="1400" dirty="0"/>
              <a:t>User signs into </a:t>
            </a:r>
            <a:r>
              <a:rPr lang="en-US" sz="1400" b="1" dirty="0" err="1">
                <a:solidFill>
                  <a:srgbClr val="FF0000"/>
                </a:solidFill>
              </a:rPr>
              <a:t>powerbi.com</a:t>
            </a:r>
            <a:r>
              <a:rPr lang="en-US" sz="1400" dirty="0"/>
              <a:t> or </a:t>
            </a:r>
            <a:r>
              <a:rPr lang="en-US" sz="1400" b="1" dirty="0" err="1">
                <a:solidFill>
                  <a:srgbClr val="FF0000"/>
                </a:solidFill>
              </a:rPr>
              <a:t>app.powerbi.com</a:t>
            </a:r>
            <a:endParaRPr lang="en-US" sz="1400" b="1" dirty="0">
              <a:solidFill>
                <a:srgbClr val="FF0000"/>
              </a:solidFill>
            </a:endParaRPr>
          </a:p>
          <a:p>
            <a:pPr marL="0" indent="0">
              <a:lnSpc>
                <a:spcPct val="100000"/>
              </a:lnSpc>
              <a:spcBef>
                <a:spcPts val="0"/>
              </a:spcBef>
              <a:buFont typeface="+mj-lt"/>
              <a:buAutoNum type="arabicPeriod"/>
            </a:pPr>
            <a:r>
              <a:rPr lang="en-US" sz="1400" dirty="0"/>
              <a:t>Azure Traffic Manager will direct the user to the closest datacenter that Power bi deployed</a:t>
            </a:r>
          </a:p>
          <a:p>
            <a:pPr marL="0" indent="0">
              <a:lnSpc>
                <a:spcPct val="100000"/>
              </a:lnSpc>
              <a:spcBef>
                <a:spcPts val="0"/>
              </a:spcBef>
              <a:buFont typeface="+mj-lt"/>
              <a:buAutoNum type="arabicPeriod"/>
            </a:pPr>
            <a:r>
              <a:rPr lang="en-US" sz="1400" dirty="0"/>
              <a:t>The user will then be asked to login with the AAD credentials</a:t>
            </a:r>
          </a:p>
          <a:p>
            <a:pPr marL="0" indent="0">
              <a:lnSpc>
                <a:spcPct val="100000"/>
              </a:lnSpc>
              <a:spcBef>
                <a:spcPts val="0"/>
              </a:spcBef>
              <a:buFont typeface="+mj-lt"/>
              <a:buAutoNum type="arabicPeriod"/>
            </a:pPr>
            <a:r>
              <a:rPr lang="en-US" sz="1400" dirty="0"/>
              <a:t>The user is given a cookie that the login was successful which is then inspected by ASP.NET service inside the WFE</a:t>
            </a:r>
          </a:p>
          <a:p>
            <a:pPr marL="0" indent="0">
              <a:lnSpc>
                <a:spcPct val="100000"/>
              </a:lnSpc>
              <a:spcBef>
                <a:spcPts val="0"/>
              </a:spcBef>
              <a:buFont typeface="+mj-lt"/>
              <a:buAutoNum type="arabicPeriod"/>
            </a:pPr>
            <a:r>
              <a:rPr lang="en-US" sz="1400" dirty="0"/>
              <a:t>The WFE checks with the AAD service to authenticate the user’s Power BI service subscription</a:t>
            </a:r>
          </a:p>
          <a:p>
            <a:pPr marL="0" indent="0">
              <a:lnSpc>
                <a:spcPct val="100000"/>
              </a:lnSpc>
              <a:spcBef>
                <a:spcPts val="0"/>
              </a:spcBef>
              <a:buFont typeface="+mj-lt"/>
              <a:buAutoNum type="arabicPeriod"/>
            </a:pPr>
            <a:r>
              <a:rPr lang="en-US" sz="1400" dirty="0"/>
              <a:t>The browser then contact the Azure CDN (Content Delivery Network) to get the necessary files to enable the browsers interaction with the Power BI Service</a:t>
            </a:r>
          </a:p>
          <a:p>
            <a:pPr marL="0" indent="0">
              <a:lnSpc>
                <a:spcPct val="100000"/>
              </a:lnSpc>
              <a:spcBef>
                <a:spcPts val="0"/>
              </a:spcBef>
              <a:buFont typeface="+mj-lt"/>
              <a:buAutoNum type="arabicPeriod"/>
            </a:pPr>
            <a:r>
              <a:rPr lang="en-US" sz="1400" dirty="0"/>
              <a:t>The user is now able to see the request report or home page of Power BI.</a:t>
            </a:r>
          </a:p>
          <a:p>
            <a:pPr marL="0" indent="0">
              <a:lnSpc>
                <a:spcPct val="100000"/>
              </a:lnSpc>
              <a:spcBef>
                <a:spcPts val="0"/>
              </a:spcBef>
              <a:buFont typeface="+mj-lt"/>
              <a:buAutoNum type="arabicPeriod"/>
            </a:pPr>
            <a:endParaRPr lang="en-US" sz="1400" dirty="0"/>
          </a:p>
        </p:txBody>
      </p:sp>
      <p:pic>
        <p:nvPicPr>
          <p:cNvPr id="8" name="Picture 2" descr="Azure CDN interaction">
            <a:extLst>
              <a:ext uri="{FF2B5EF4-FFF2-40B4-BE49-F238E27FC236}">
                <a16:creationId xmlns:a16="http://schemas.microsoft.com/office/drawing/2014/main" id="{657D8433-C87A-0841-A9C3-FB6CCABDA30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6611006" y="3163614"/>
            <a:ext cx="4900467" cy="3531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08622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1E67F-5B45-4A25-B148-CFE9EE193108}"/>
              </a:ext>
            </a:extLst>
          </p:cNvPr>
          <p:cNvSpPr>
            <a:spLocks noGrp="1"/>
          </p:cNvSpPr>
          <p:nvPr>
            <p:ph type="title"/>
          </p:nvPr>
        </p:nvSpPr>
        <p:spPr/>
        <p:txBody>
          <a:bodyPr/>
          <a:lstStyle/>
          <a:p>
            <a:r>
              <a:rPr lang="en-US" dirty="0"/>
              <a:t>Dataflows: Evolving BI</a:t>
            </a:r>
          </a:p>
        </p:txBody>
      </p:sp>
      <p:sp>
        <p:nvSpPr>
          <p:cNvPr id="3" name="Content Placeholder 2">
            <a:extLst>
              <a:ext uri="{FF2B5EF4-FFF2-40B4-BE49-F238E27FC236}">
                <a16:creationId xmlns:a16="http://schemas.microsoft.com/office/drawing/2014/main" id="{EF232703-A5EA-4B4E-9ADC-26330C1DCA0D}"/>
              </a:ext>
            </a:extLst>
          </p:cNvPr>
          <p:cNvSpPr>
            <a:spLocks noGrp="1"/>
          </p:cNvSpPr>
          <p:nvPr>
            <p:ph idx="1"/>
          </p:nvPr>
        </p:nvSpPr>
        <p:spPr/>
        <p:txBody>
          <a:bodyPr/>
          <a:lstStyle/>
          <a:p>
            <a:pPr marL="285750" indent="-285750">
              <a:buFont typeface="Arial" panose="020B0604020202020204" pitchFamily="34" charset="0"/>
              <a:buChar char="•"/>
            </a:pPr>
            <a:r>
              <a:rPr lang="en-US" dirty="0"/>
              <a:t>Provides a way to transform data to be used in reporting</a:t>
            </a:r>
          </a:p>
          <a:p>
            <a:pPr marL="285750" indent="-285750">
              <a:buFont typeface="Arial" panose="020B0604020202020204" pitchFamily="34" charset="0"/>
              <a:buChar char="•"/>
            </a:pPr>
            <a:r>
              <a:rPr lang="en-US" dirty="0"/>
              <a:t>Like Excel, users can extract data, transform it so that multiple datasets can use it</a:t>
            </a:r>
          </a:p>
          <a:p>
            <a:pPr marL="285750" indent="-285750">
              <a:buFont typeface="Arial" panose="020B0604020202020204" pitchFamily="34" charset="0"/>
              <a:buChar char="•"/>
            </a:pPr>
            <a:r>
              <a:rPr lang="en-US" dirty="0"/>
              <a:t>Using the Power Query editor, business users can do the following:</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Connect to data sources and ingest tables of data</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Create new computed columns in the tables</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Join tables together</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Filter and aggregate the tables</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Union tables</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Pivot a table</a:t>
            </a:r>
          </a:p>
          <a:p>
            <a:pPr marL="1028700" lvl="1" indent="-342900">
              <a:lnSpc>
                <a:spcPct val="107000"/>
              </a:lnSpc>
              <a:spcBef>
                <a:spcPts val="0"/>
              </a:spcBef>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Train and apply AI models on the tables</a:t>
            </a:r>
          </a:p>
          <a:p>
            <a:pPr marL="1028700" lvl="1" indent="-342900">
              <a:lnSpc>
                <a:spcPct val="107000"/>
              </a:lnSpc>
              <a:spcBef>
                <a:spcPts val="0"/>
              </a:spcBef>
              <a:spcAft>
                <a:spcPts val="800"/>
              </a:spcAft>
              <a:buFont typeface="Symbol" panose="05050102010706020507" pitchFamily="18" charset="2"/>
              <a:buChar char=""/>
            </a:pPr>
            <a:r>
              <a:rPr lang="en-US" sz="1400" dirty="0">
                <a:effectLst/>
                <a:latin typeface="Calibri" panose="020F0502020204030204" pitchFamily="34" charset="0"/>
                <a:ea typeface="Calibri" panose="020F0502020204030204" pitchFamily="34" charset="0"/>
                <a:cs typeface="Arial" panose="020B0604020202020204" pitchFamily="34" charset="0"/>
              </a:rPr>
              <a:t>And much more!</a:t>
            </a:r>
          </a:p>
          <a:p>
            <a:pPr marL="285750" indent="-285750">
              <a:buFont typeface="Arial" panose="020B0604020202020204" pitchFamily="34" charset="0"/>
              <a:buChar char="•"/>
            </a:pPr>
            <a:endParaRPr lang="en-US" dirty="0"/>
          </a:p>
        </p:txBody>
      </p:sp>
      <p:sp>
        <p:nvSpPr>
          <p:cNvPr id="4" name="Text Placeholder 3">
            <a:extLst>
              <a:ext uri="{FF2B5EF4-FFF2-40B4-BE49-F238E27FC236}">
                <a16:creationId xmlns:a16="http://schemas.microsoft.com/office/drawing/2014/main" id="{8FCC1FDF-04B7-452F-9AE3-4F729BABA919}"/>
              </a:ext>
            </a:extLst>
          </p:cNvPr>
          <p:cNvSpPr>
            <a:spLocks noGrp="1"/>
          </p:cNvSpPr>
          <p:nvPr>
            <p:ph type="body" sz="quarter" idx="10"/>
          </p:nvPr>
        </p:nvSpPr>
        <p:spPr/>
        <p:txBody>
          <a:bodyPr/>
          <a:lstStyle/>
          <a:p>
            <a:r>
              <a:rPr lang="en-US" dirty="0"/>
              <a:t>Self-Service ETL</a:t>
            </a:r>
          </a:p>
        </p:txBody>
      </p:sp>
    </p:spTree>
    <p:extLst>
      <p:ext uri="{BB962C8B-B14F-4D97-AF65-F5344CB8AC3E}">
        <p14:creationId xmlns:p14="http://schemas.microsoft.com/office/powerpoint/2010/main" val="3343852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F11A8-35A7-49C4-9E7D-5C64AC9CD4BB}"/>
              </a:ext>
            </a:extLst>
          </p:cNvPr>
          <p:cNvSpPr>
            <a:spLocks noGrp="1"/>
          </p:cNvSpPr>
          <p:nvPr>
            <p:ph type="title"/>
          </p:nvPr>
        </p:nvSpPr>
        <p:spPr/>
        <p:txBody>
          <a:bodyPr/>
          <a:lstStyle/>
          <a:p>
            <a:r>
              <a:rPr lang="en-US" dirty="0"/>
              <a:t>Power BI Information Hierarchy</a:t>
            </a:r>
          </a:p>
        </p:txBody>
      </p:sp>
      <p:pic>
        <p:nvPicPr>
          <p:cNvPr id="5" name="Picture 4">
            <a:extLst>
              <a:ext uri="{FF2B5EF4-FFF2-40B4-BE49-F238E27FC236}">
                <a16:creationId xmlns:a16="http://schemas.microsoft.com/office/drawing/2014/main" id="{6213704B-9EA6-4527-9827-91EAAF66FCF5}"/>
              </a:ext>
            </a:extLst>
          </p:cNvPr>
          <p:cNvPicPr/>
          <p:nvPr/>
        </p:nvPicPr>
        <p:blipFill>
          <a:blip r:embed="rId2" cstate="email">
            <a:extLst>
              <a:ext uri="{28A0092B-C50C-407E-A947-70E740481C1C}">
                <a14:useLocalDpi xmlns:a14="http://schemas.microsoft.com/office/drawing/2010/main"/>
              </a:ext>
            </a:extLst>
          </a:blip>
          <a:stretch>
            <a:fillRect/>
          </a:stretch>
        </p:blipFill>
        <p:spPr>
          <a:xfrm>
            <a:off x="2312034" y="1850548"/>
            <a:ext cx="6489065" cy="3156903"/>
          </a:xfrm>
          <a:prstGeom prst="rect">
            <a:avLst/>
          </a:prstGeom>
        </p:spPr>
      </p:pic>
    </p:spTree>
    <p:extLst>
      <p:ext uri="{BB962C8B-B14F-4D97-AF65-F5344CB8AC3E}">
        <p14:creationId xmlns:p14="http://schemas.microsoft.com/office/powerpoint/2010/main" val="21150567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AD439-8496-49E1-A220-F60CDEAD8591}"/>
              </a:ext>
            </a:extLst>
          </p:cNvPr>
          <p:cNvSpPr>
            <a:spLocks noGrp="1"/>
          </p:cNvSpPr>
          <p:nvPr>
            <p:ph type="title"/>
          </p:nvPr>
        </p:nvSpPr>
        <p:spPr/>
        <p:txBody>
          <a:bodyPr/>
          <a:lstStyle/>
          <a:p>
            <a:r>
              <a:rPr lang="en-US" dirty="0"/>
              <a:t>Dataflow and “Bring your own Storage”</a:t>
            </a:r>
          </a:p>
        </p:txBody>
      </p:sp>
      <p:sp>
        <p:nvSpPr>
          <p:cNvPr id="3" name="Content Placeholder 2">
            <a:extLst>
              <a:ext uri="{FF2B5EF4-FFF2-40B4-BE49-F238E27FC236}">
                <a16:creationId xmlns:a16="http://schemas.microsoft.com/office/drawing/2014/main" id="{A2E20D31-902E-496B-B203-FFB1FB4C6F80}"/>
              </a:ext>
            </a:extLst>
          </p:cNvPr>
          <p:cNvSpPr>
            <a:spLocks noGrp="1"/>
          </p:cNvSpPr>
          <p:nvPr>
            <p:ph idx="1"/>
          </p:nvPr>
        </p:nvSpPr>
        <p:spPr>
          <a:xfrm>
            <a:off x="838200" y="1900517"/>
            <a:ext cx="5257800" cy="3966883"/>
          </a:xfrm>
        </p:spPr>
        <p:txBody>
          <a:bodyPr/>
          <a:lstStyle/>
          <a:p>
            <a:pPr marL="285750" indent="-285750">
              <a:buFont typeface="Arial" panose="020B0604020202020204" pitchFamily="34" charset="0"/>
              <a:buChar char="•"/>
            </a:pPr>
            <a:r>
              <a:rPr lang="en-US" sz="1400" dirty="0"/>
              <a:t>Dataflows by default will store the data in an underlying data lake within Power BI</a:t>
            </a:r>
          </a:p>
          <a:p>
            <a:pPr marL="971550" lvl="1" indent="-285750"/>
            <a:r>
              <a:rPr lang="en-US" sz="1400" dirty="0"/>
              <a:t>This data lake is NOT accessible to users</a:t>
            </a:r>
          </a:p>
          <a:p>
            <a:pPr marL="971550" lvl="1" indent="-285750"/>
            <a:r>
              <a:rPr lang="en-US" sz="1400" dirty="0"/>
              <a:t>This data lake is managed by the Power BI engine</a:t>
            </a:r>
          </a:p>
          <a:p>
            <a:pPr marL="285750" indent="-285750">
              <a:buFont typeface="Arial" panose="020B0604020202020204" pitchFamily="34" charset="0"/>
              <a:buChar char="•"/>
            </a:pPr>
            <a:r>
              <a:rPr lang="en-US" sz="1400" dirty="0"/>
              <a:t>Companies can now attach a data lake storage account to workspaces and data flows to store the lake </a:t>
            </a:r>
          </a:p>
          <a:p>
            <a:pPr marL="285750" indent="-285750">
              <a:buFont typeface="Arial" panose="020B0604020202020204" pitchFamily="34" charset="0"/>
              <a:buChar char="•"/>
            </a:pPr>
            <a:r>
              <a:rPr lang="en-US" sz="1400" dirty="0"/>
              <a:t>The data is stored in a Common Data Model format</a:t>
            </a:r>
          </a:p>
          <a:p>
            <a:pPr marL="285750" indent="-285750">
              <a:buFont typeface="Arial" panose="020B0604020202020204" pitchFamily="34" charset="0"/>
              <a:buChar char="•"/>
            </a:pPr>
            <a:r>
              <a:rPr lang="en-US" sz="1400" dirty="0"/>
              <a:t>The advantage to this is that transformed data will reside in an organizations data lake this is now accessible to Data Scientists and others who need this data but don’t have a way to transform it. </a:t>
            </a:r>
          </a:p>
          <a:p>
            <a:pPr marL="971550" lvl="1" indent="-285750"/>
            <a:endParaRPr lang="en-US" sz="1400" dirty="0"/>
          </a:p>
          <a:p>
            <a:pPr marL="285750" indent="-285750"/>
            <a:endParaRPr lang="en-US" sz="1400" dirty="0"/>
          </a:p>
        </p:txBody>
      </p:sp>
      <p:sp>
        <p:nvSpPr>
          <p:cNvPr id="4" name="Text Placeholder 3">
            <a:extLst>
              <a:ext uri="{FF2B5EF4-FFF2-40B4-BE49-F238E27FC236}">
                <a16:creationId xmlns:a16="http://schemas.microsoft.com/office/drawing/2014/main" id="{074EC508-3C31-4E7C-A799-B43CC259290A}"/>
              </a:ext>
            </a:extLst>
          </p:cNvPr>
          <p:cNvSpPr>
            <a:spLocks noGrp="1"/>
          </p:cNvSpPr>
          <p:nvPr>
            <p:ph type="body" sz="quarter" idx="10"/>
          </p:nvPr>
        </p:nvSpPr>
        <p:spPr/>
        <p:txBody>
          <a:bodyPr/>
          <a:lstStyle/>
          <a:p>
            <a:r>
              <a:rPr lang="en-US" dirty="0"/>
              <a:t>Currently in preview </a:t>
            </a:r>
          </a:p>
        </p:txBody>
      </p:sp>
      <p:pic>
        <p:nvPicPr>
          <p:cNvPr id="5" name="Picture 4">
            <a:extLst>
              <a:ext uri="{FF2B5EF4-FFF2-40B4-BE49-F238E27FC236}">
                <a16:creationId xmlns:a16="http://schemas.microsoft.com/office/drawing/2014/main" id="{86F1D3F1-BA04-42F1-9349-6265576D3C2A}"/>
              </a:ext>
            </a:extLst>
          </p:cNvPr>
          <p:cNvPicPr/>
          <p:nvPr/>
        </p:nvPicPr>
        <p:blipFill>
          <a:blip r:embed="rId2" cstate="email">
            <a:extLst>
              <a:ext uri="{28A0092B-C50C-407E-A947-70E740481C1C}">
                <a14:useLocalDpi xmlns:a14="http://schemas.microsoft.com/office/drawing/2010/main"/>
              </a:ext>
            </a:extLst>
          </a:blip>
          <a:stretch>
            <a:fillRect/>
          </a:stretch>
        </p:blipFill>
        <p:spPr>
          <a:xfrm>
            <a:off x="5934075" y="2367280"/>
            <a:ext cx="6019800" cy="2866390"/>
          </a:xfrm>
          <a:prstGeom prst="rect">
            <a:avLst/>
          </a:prstGeom>
        </p:spPr>
      </p:pic>
    </p:spTree>
    <p:extLst>
      <p:ext uri="{BB962C8B-B14F-4D97-AF65-F5344CB8AC3E}">
        <p14:creationId xmlns:p14="http://schemas.microsoft.com/office/powerpoint/2010/main" val="492195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B50A4-25A1-9D4F-B232-BD95D729CFD4}"/>
              </a:ext>
            </a:extLst>
          </p:cNvPr>
          <p:cNvSpPr txBox="1">
            <a:spLocks/>
          </p:cNvSpPr>
          <p:nvPr/>
        </p:nvSpPr>
        <p:spPr>
          <a:xfrm>
            <a:off x="838200" y="544420"/>
            <a:ext cx="10515600" cy="67478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Dataflows – Pro vs Premium features</a:t>
            </a:r>
            <a:endParaRPr lang="en-US" dirty="0"/>
          </a:p>
        </p:txBody>
      </p:sp>
      <p:pic>
        <p:nvPicPr>
          <p:cNvPr id="3" name="Picture 2">
            <a:extLst>
              <a:ext uri="{FF2B5EF4-FFF2-40B4-BE49-F238E27FC236}">
                <a16:creationId xmlns:a16="http://schemas.microsoft.com/office/drawing/2014/main" id="{87815B40-7265-4B4E-B006-851CE1785762}"/>
              </a:ext>
            </a:extLst>
          </p:cNvPr>
          <p:cNvPicPr>
            <a:picLocks noChangeAspect="1"/>
          </p:cNvPicPr>
          <p:nvPr/>
        </p:nvPicPr>
        <p:blipFill>
          <a:blip r:embed="rId2"/>
          <a:stretch>
            <a:fillRect/>
          </a:stretch>
        </p:blipFill>
        <p:spPr>
          <a:xfrm>
            <a:off x="2219325" y="1709737"/>
            <a:ext cx="6724650" cy="3286125"/>
          </a:xfrm>
          <a:prstGeom prst="rect">
            <a:avLst/>
          </a:prstGeom>
        </p:spPr>
      </p:pic>
      <p:sp>
        <p:nvSpPr>
          <p:cNvPr id="4" name="TextBox 3">
            <a:extLst>
              <a:ext uri="{FF2B5EF4-FFF2-40B4-BE49-F238E27FC236}">
                <a16:creationId xmlns:a16="http://schemas.microsoft.com/office/drawing/2014/main" id="{38F3BD30-D713-0A4B-901F-086551EBB1D8}"/>
              </a:ext>
            </a:extLst>
          </p:cNvPr>
          <p:cNvSpPr txBox="1"/>
          <p:nvPr/>
        </p:nvSpPr>
        <p:spPr>
          <a:xfrm>
            <a:off x="1075403" y="5170401"/>
            <a:ext cx="10278397" cy="1200329"/>
          </a:xfrm>
          <a:prstGeom prst="rect">
            <a:avLst/>
          </a:prstGeom>
          <a:noFill/>
        </p:spPr>
        <p:txBody>
          <a:bodyPr wrap="square" rtlCol="0">
            <a:spAutoFit/>
          </a:bodyPr>
          <a:lstStyle/>
          <a:p>
            <a:r>
              <a:rPr lang="en-US" dirty="0"/>
              <a:t>Please note: Creating report using Power BI desktop using a data flow as the source can only be done in a premium workspace.  </a:t>
            </a:r>
          </a:p>
          <a:p>
            <a:endParaRPr lang="en-US" dirty="0"/>
          </a:p>
          <a:p>
            <a:r>
              <a:rPr lang="en-US" dirty="0"/>
              <a:t>Reports can always be done in the service for pro users. </a:t>
            </a:r>
          </a:p>
        </p:txBody>
      </p:sp>
    </p:spTree>
    <p:extLst>
      <p:ext uri="{BB962C8B-B14F-4D97-AF65-F5344CB8AC3E}">
        <p14:creationId xmlns:p14="http://schemas.microsoft.com/office/powerpoint/2010/main" val="19752042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18A1E48-C74E-4B7C-95F4-2342DAC963A9}"/>
              </a:ext>
            </a:extLst>
          </p:cNvPr>
          <p:cNvSpPr>
            <a:spLocks noGrp="1"/>
          </p:cNvSpPr>
          <p:nvPr>
            <p:ph type="title"/>
          </p:nvPr>
        </p:nvSpPr>
        <p:spPr>
          <a:xfrm>
            <a:off x="584200" y="2821940"/>
            <a:ext cx="4160520" cy="3693319"/>
          </a:xfrm>
        </p:spPr>
        <p:txBody>
          <a:bodyPr/>
          <a:lstStyle/>
          <a:p>
            <a:r>
              <a:rPr lang="en-US" sz="1600">
                <a:latin typeface="+mn-lt"/>
              </a:rPr>
              <a:t>The </a:t>
            </a:r>
            <a:r>
              <a:rPr lang="en-US" sz="1600" b="1">
                <a:latin typeface="+mn-lt"/>
              </a:rPr>
              <a:t>Common Data Model (CDM) </a:t>
            </a:r>
            <a:r>
              <a:rPr lang="en-US" sz="1600">
                <a:latin typeface="+mn-lt"/>
              </a:rPr>
              <a:t>provides modular, and extensible business entities (Account, Lead, Opportunity, etc.)  </a:t>
            </a:r>
            <a:br>
              <a:rPr lang="en-US" sz="1600">
                <a:latin typeface="+mn-lt"/>
              </a:rPr>
            </a:br>
            <a:br>
              <a:rPr lang="en-US" sz="1600">
                <a:latin typeface="+mn-lt"/>
              </a:rPr>
            </a:br>
            <a:r>
              <a:rPr lang="en-US" sz="1600">
                <a:latin typeface="+mn-lt"/>
              </a:rPr>
              <a:t>It </a:t>
            </a:r>
            <a:r>
              <a:rPr lang="en-US" sz="1600" b="1">
                <a:latin typeface="+mn-lt"/>
              </a:rPr>
              <a:t>unifies data in a well-known schema</a:t>
            </a:r>
            <a:r>
              <a:rPr lang="en-US" sz="1600">
                <a:latin typeface="+mn-lt"/>
              </a:rPr>
              <a:t> with semantic consistency across applications and deployments.  ​</a:t>
            </a:r>
            <a:br>
              <a:rPr lang="en-US" sz="1600">
                <a:latin typeface="+mn-lt"/>
              </a:rPr>
            </a:br>
            <a:br>
              <a:rPr lang="en-US" sz="1600">
                <a:latin typeface="+mn-lt"/>
              </a:rPr>
            </a:br>
            <a:r>
              <a:rPr lang="en-US" sz="1600" b="1">
                <a:latin typeface="+mn-lt"/>
              </a:rPr>
              <a:t>Customers, system integrators, and ISVs </a:t>
            </a:r>
            <a:r>
              <a:rPr lang="en-US" sz="1600">
                <a:latin typeface="+mn-lt"/>
              </a:rPr>
              <a:t>can develop turnkey business and intelligence applications, that </a:t>
            </a:r>
            <a:r>
              <a:rPr lang="en-US" sz="1600" b="1">
                <a:latin typeface="+mn-lt"/>
              </a:rPr>
              <a:t>share data </a:t>
            </a:r>
            <a:r>
              <a:rPr lang="en-US" sz="1600">
                <a:latin typeface="+mn-lt"/>
              </a:rPr>
              <a:t>based on these CDM entities. They can also extend entities to capture additional business-specific ideas.​</a:t>
            </a:r>
            <a:br>
              <a:rPr lang="en-US" sz="1600">
                <a:latin typeface="+mn-lt"/>
              </a:rPr>
            </a:br>
            <a:br>
              <a:rPr lang="en-US" sz="1600">
                <a:latin typeface="+mn-lt"/>
              </a:rPr>
            </a:br>
            <a:r>
              <a:rPr lang="en-US" sz="1600">
                <a:latin typeface="+mn-lt"/>
              </a:rPr>
              <a:t>aka.ms/</a:t>
            </a:r>
            <a:r>
              <a:rPr lang="en-US" sz="1600" err="1">
                <a:latin typeface="+mn-lt"/>
              </a:rPr>
              <a:t>cdmposter</a:t>
            </a:r>
            <a:endParaRPr lang="en-US" sz="1600">
              <a:latin typeface="+mn-lt"/>
            </a:endParaRPr>
          </a:p>
        </p:txBody>
      </p:sp>
      <p:sp>
        <p:nvSpPr>
          <p:cNvPr id="6" name="Title 7">
            <a:extLst>
              <a:ext uri="{FF2B5EF4-FFF2-40B4-BE49-F238E27FC236}">
                <a16:creationId xmlns:a16="http://schemas.microsoft.com/office/drawing/2014/main" id="{AE9E7EF9-6283-453F-A285-D1E7DF6E01EB}"/>
              </a:ext>
            </a:extLst>
          </p:cNvPr>
          <p:cNvSpPr txBox="1">
            <a:spLocks/>
          </p:cNvSpPr>
          <p:nvPr/>
        </p:nvSpPr>
        <p:spPr>
          <a:xfrm>
            <a:off x="584199" y="1355074"/>
            <a:ext cx="4574209"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2800" b="0" kern="1200" cap="none" spc="0" baseline="0">
                <a:ln w="3175">
                  <a:noFill/>
                </a:ln>
                <a:gradFill>
                  <a:gsLst>
                    <a:gs pos="1250">
                      <a:schemeClr val="tx1"/>
                    </a:gs>
                    <a:gs pos="100000">
                      <a:schemeClr val="tx1"/>
                    </a:gs>
                  </a:gsLst>
                  <a:lin ang="5400000" scaled="0"/>
                </a:gradFill>
                <a:effectLst/>
                <a:latin typeface="+mj-lt"/>
                <a:ea typeface="+mn-ea"/>
                <a:cs typeface="Segoe UI Semilight" panose="020B04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Common Data Model (CDM)</a:t>
            </a:r>
            <a:endParaRPr kumimoji="0" lang="en-US" sz="3600" b="0" i="0" u="none" strike="noStrike" kern="1200" cap="none" spc="0" normalizeH="0" baseline="0" noProof="0">
              <a:ln w="3175">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endParaRPr>
          </a:p>
        </p:txBody>
      </p:sp>
      <p:sp>
        <p:nvSpPr>
          <p:cNvPr id="3" name="Picture Placeholder 2">
            <a:extLst>
              <a:ext uri="{FF2B5EF4-FFF2-40B4-BE49-F238E27FC236}">
                <a16:creationId xmlns:a16="http://schemas.microsoft.com/office/drawing/2014/main" id="{2D53A11D-6DE4-4398-9C14-56D843DA0380}"/>
              </a:ext>
            </a:extLst>
          </p:cNvPr>
          <p:cNvSpPr>
            <a:spLocks noGrp="1"/>
          </p:cNvSpPr>
          <p:nvPr>
            <p:ph type="pic" sz="quarter" idx="11"/>
          </p:nvPr>
        </p:nvSpPr>
        <p:spPr/>
      </p:sp>
      <p:grpSp>
        <p:nvGrpSpPr>
          <p:cNvPr id="7" name="Group 6">
            <a:extLst>
              <a:ext uri="{FF2B5EF4-FFF2-40B4-BE49-F238E27FC236}">
                <a16:creationId xmlns:a16="http://schemas.microsoft.com/office/drawing/2014/main" id="{7A92763C-8A00-4073-841E-9F1321D7CE41}"/>
              </a:ext>
            </a:extLst>
          </p:cNvPr>
          <p:cNvGrpSpPr/>
          <p:nvPr/>
        </p:nvGrpSpPr>
        <p:grpSpPr>
          <a:xfrm>
            <a:off x="5259455" y="0"/>
            <a:ext cx="7885043" cy="6858000"/>
            <a:chOff x="6482122" y="1233262"/>
            <a:chExt cx="7224076" cy="5624738"/>
          </a:xfrm>
        </p:grpSpPr>
        <p:pic>
          <p:nvPicPr>
            <p:cNvPr id="9" name="Picture 8">
              <a:extLst>
                <a:ext uri="{FF2B5EF4-FFF2-40B4-BE49-F238E27FC236}">
                  <a16:creationId xmlns:a16="http://schemas.microsoft.com/office/drawing/2014/main" id="{7AD7B6FB-FB7C-4337-9A2B-D3DD0982A5F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482122" y="1233262"/>
              <a:ext cx="7224076" cy="5624738"/>
            </a:xfrm>
            <a:prstGeom prst="rect">
              <a:avLst/>
            </a:prstGeom>
          </p:spPr>
        </p:pic>
        <p:sp>
          <p:nvSpPr>
            <p:cNvPr id="10" name="Rectangle 9">
              <a:extLst>
                <a:ext uri="{FF2B5EF4-FFF2-40B4-BE49-F238E27FC236}">
                  <a16:creationId xmlns:a16="http://schemas.microsoft.com/office/drawing/2014/main" id="{14D637A4-CF71-4793-B2C9-F75AD371E5B1}"/>
                </a:ext>
              </a:extLst>
            </p:cNvPr>
            <p:cNvSpPr/>
            <p:nvPr/>
          </p:nvSpPr>
          <p:spPr>
            <a:xfrm>
              <a:off x="6506019" y="5446643"/>
              <a:ext cx="1386509" cy="1411357"/>
            </a:xfrm>
            <a:prstGeom prst="rect">
              <a:avLst/>
            </a:prstGeom>
            <a:solidFill>
              <a:srgbClr val="4F91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7CA520D-12B3-410A-9A41-7AF14853637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779658" y="5372100"/>
              <a:ext cx="268634" cy="252638"/>
            </a:xfrm>
            <a:prstGeom prst="rect">
              <a:avLst/>
            </a:prstGeom>
          </p:spPr>
        </p:pic>
      </p:grpSp>
    </p:spTree>
    <p:extLst>
      <p:ext uri="{BB962C8B-B14F-4D97-AF65-F5344CB8AC3E}">
        <p14:creationId xmlns:p14="http://schemas.microsoft.com/office/powerpoint/2010/main" val="347451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1">
            <a:extLst>
              <a:ext uri="{FF2B5EF4-FFF2-40B4-BE49-F238E27FC236}">
                <a16:creationId xmlns:a16="http://schemas.microsoft.com/office/drawing/2014/main" id="{BE0D913D-CB8D-4CE0-A40B-58F3F1FEDAF3}"/>
              </a:ext>
            </a:extLst>
          </p:cNvPr>
          <p:cNvSpPr/>
          <p:nvPr/>
        </p:nvSpPr>
        <p:spPr>
          <a:xfrm>
            <a:off x="900809" y="838955"/>
            <a:ext cx="4305948" cy="1434226"/>
          </a:xfrm>
          <a:prstGeom prst="roundRect">
            <a:avLst>
              <a:gd name="adj" fmla="val 5913"/>
            </a:avLst>
          </a:prstGeom>
          <a:solidFill>
            <a:srgbClr val="742774"/>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bg1"/>
                </a:solidFill>
                <a:latin typeface="Calibri"/>
              </a:rPr>
              <a:t>CDS for Apps</a:t>
            </a:r>
          </a:p>
        </p:txBody>
      </p:sp>
      <p:sp>
        <p:nvSpPr>
          <p:cNvPr id="11" name="Rounded Rectangle 1">
            <a:extLst>
              <a:ext uri="{FF2B5EF4-FFF2-40B4-BE49-F238E27FC236}">
                <a16:creationId xmlns:a16="http://schemas.microsoft.com/office/drawing/2014/main" id="{B526F41D-11ED-4FC6-8A72-53FE6471FA00}"/>
              </a:ext>
            </a:extLst>
          </p:cNvPr>
          <p:cNvSpPr/>
          <p:nvPr/>
        </p:nvSpPr>
        <p:spPr>
          <a:xfrm>
            <a:off x="6830124" y="831207"/>
            <a:ext cx="4461066" cy="1434226"/>
          </a:xfrm>
          <a:prstGeom prst="roundRect">
            <a:avLst>
              <a:gd name="adj" fmla="val 5913"/>
            </a:avLst>
          </a:prstGeom>
          <a:solidFill>
            <a:srgbClr val="F2C81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Power BI</a:t>
            </a:r>
          </a:p>
        </p:txBody>
      </p:sp>
      <p:grpSp>
        <p:nvGrpSpPr>
          <p:cNvPr id="5" name="Group 4">
            <a:extLst>
              <a:ext uri="{FF2B5EF4-FFF2-40B4-BE49-F238E27FC236}">
                <a16:creationId xmlns:a16="http://schemas.microsoft.com/office/drawing/2014/main" id="{E04DCD54-7434-4CF5-9893-7AEF39292C7B}"/>
              </a:ext>
            </a:extLst>
          </p:cNvPr>
          <p:cNvGrpSpPr/>
          <p:nvPr/>
        </p:nvGrpSpPr>
        <p:grpSpPr>
          <a:xfrm>
            <a:off x="894223" y="4937660"/>
            <a:ext cx="10396967" cy="1788211"/>
            <a:chOff x="890930" y="1259276"/>
            <a:chExt cx="10396967" cy="1788211"/>
          </a:xfrm>
        </p:grpSpPr>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97516" y="2350534"/>
              <a:ext cx="10390381" cy="696953"/>
            </a:xfrm>
            <a:prstGeom prst="rect">
              <a:avLst/>
            </a:prstGeom>
            <a:solidFill>
              <a:srgbClr val="00B7C3">
                <a:alpha val="50000"/>
              </a:srgbClr>
            </a:solidFill>
            <a:ln w="12700" cap="flat" cmpd="sng" algn="ctr">
              <a:solidFill>
                <a:srgbClr val="00B7C3"/>
              </a:solidFill>
              <a:prstDash val="solid"/>
              <a:round/>
              <a:headEnd type="none" w="med" len="med"/>
              <a:tailEnd type="none" w="med" len="med"/>
            </a:ln>
            <a:effectLst>
              <a:outerShdw blurRad="50800" dist="38100" dir="2700000" algn="tl" rotWithShape="0">
                <a:prstClr val="black">
                  <a:alpha val="40000"/>
                </a:prstClr>
              </a:outerShdw>
            </a:effectLst>
          </p:spPr>
        </p:pic>
        <p:sp>
          <p:nvSpPr>
            <p:cNvPr id="38" name="Rectangle 37"/>
            <p:cNvSpPr/>
            <p:nvPr/>
          </p:nvSpPr>
          <p:spPr>
            <a:xfrm>
              <a:off x="890930" y="1259276"/>
              <a:ext cx="10396967" cy="1054844"/>
            </a:xfrm>
            <a:prstGeom prst="rect">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bg1"/>
                  </a:solidFill>
                </a:rPr>
                <a:t>Data Integration</a:t>
              </a:r>
            </a:p>
            <a:p>
              <a:pPr algn="ctr"/>
              <a:r>
                <a:rPr lang="en-US">
                  <a:solidFill>
                    <a:schemeClr val="bg1"/>
                  </a:solidFill>
                </a:rPr>
                <a:t>Common Data Model</a:t>
              </a:r>
            </a:p>
            <a:p>
              <a:pPr algn="ctr"/>
              <a:endParaRPr lang="en-US">
                <a:solidFill>
                  <a:schemeClr val="bg1"/>
                </a:solidFill>
              </a:endParaRPr>
            </a:p>
          </p:txBody>
        </p:sp>
      </p:grpSp>
      <p:sp>
        <p:nvSpPr>
          <p:cNvPr id="24" name="Down Arrow 38">
            <a:extLst>
              <a:ext uri="{FF2B5EF4-FFF2-40B4-BE49-F238E27FC236}">
                <a16:creationId xmlns:a16="http://schemas.microsoft.com/office/drawing/2014/main" id="{64E7CFF1-F9F8-456E-B83D-A3956B0AA1B1}"/>
              </a:ext>
            </a:extLst>
          </p:cNvPr>
          <p:cNvSpPr/>
          <p:nvPr/>
        </p:nvSpPr>
        <p:spPr>
          <a:xfrm rot="10800000">
            <a:off x="2755742" y="2280114"/>
            <a:ext cx="751200" cy="2646541"/>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ounded Rectangle 1">
            <a:extLst>
              <a:ext uri="{FF2B5EF4-FFF2-40B4-BE49-F238E27FC236}">
                <a16:creationId xmlns:a16="http://schemas.microsoft.com/office/drawing/2014/main" id="{263B8143-6F5C-4F5C-A060-6B8AF592BE8E}"/>
              </a:ext>
            </a:extLst>
          </p:cNvPr>
          <p:cNvSpPr/>
          <p:nvPr/>
        </p:nvSpPr>
        <p:spPr>
          <a:xfrm>
            <a:off x="3887961" y="3214656"/>
            <a:ext cx="4461066" cy="1054845"/>
          </a:xfrm>
          <a:prstGeom prst="roundRect">
            <a:avLst>
              <a:gd name="adj" fmla="val 5913"/>
            </a:avLst>
          </a:prstGeom>
          <a:solidFill>
            <a:srgbClr val="00B7C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1218987"/>
            <a:r>
              <a:rPr lang="en-IN" sz="2800">
                <a:solidFill>
                  <a:schemeClr val="tx1">
                    <a:lumMod val="75000"/>
                    <a:lumOff val="25000"/>
                  </a:schemeClr>
                </a:solidFill>
                <a:latin typeface="Calibri"/>
              </a:rPr>
              <a:t>ADLS v2</a:t>
            </a:r>
          </a:p>
        </p:txBody>
      </p:sp>
      <p:sp>
        <p:nvSpPr>
          <p:cNvPr id="7" name="TextBox 6">
            <a:extLst>
              <a:ext uri="{FF2B5EF4-FFF2-40B4-BE49-F238E27FC236}">
                <a16:creationId xmlns:a16="http://schemas.microsoft.com/office/drawing/2014/main" id="{6116716A-779B-4195-9AEC-B21852E1F6F1}"/>
              </a:ext>
            </a:extLst>
          </p:cNvPr>
          <p:cNvSpPr txBox="1"/>
          <p:nvPr/>
        </p:nvSpPr>
        <p:spPr>
          <a:xfrm>
            <a:off x="3968213" y="3807959"/>
            <a:ext cx="1532727" cy="307777"/>
          </a:xfrm>
          <a:prstGeom prst="rect">
            <a:avLst/>
          </a:prstGeom>
          <a:noFill/>
        </p:spPr>
        <p:txBody>
          <a:bodyPr wrap="none" rtlCol="0">
            <a:spAutoFit/>
          </a:bodyPr>
          <a:lstStyle/>
          <a:p>
            <a:r>
              <a:rPr lang="en-US" sz="1400">
                <a:solidFill>
                  <a:schemeClr val="tx1">
                    <a:lumMod val="75000"/>
                    <a:lumOff val="25000"/>
                  </a:schemeClr>
                </a:solidFill>
              </a:rPr>
              <a:t>Enrichment and AI</a:t>
            </a:r>
          </a:p>
        </p:txBody>
      </p:sp>
      <p:pic>
        <p:nvPicPr>
          <p:cNvPr id="18" name="Graphic 17" descr="Refresh">
            <a:extLst>
              <a:ext uri="{FF2B5EF4-FFF2-40B4-BE49-F238E27FC236}">
                <a16:creationId xmlns:a16="http://schemas.microsoft.com/office/drawing/2014/main" id="{C1F7D801-933D-4D13-A1D3-363E2E87B43B}"/>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816387" y="3587042"/>
            <a:ext cx="731520" cy="731520"/>
          </a:xfrm>
          <a:prstGeom prst="rect">
            <a:avLst/>
          </a:prstGeom>
          <a:effectLst>
            <a:outerShdw blurRad="50800" dist="38100" dir="2700000" algn="tl" rotWithShape="0">
              <a:prstClr val="black">
                <a:alpha val="40000"/>
              </a:prstClr>
            </a:outerShdw>
          </a:effectLst>
        </p:spPr>
      </p:pic>
      <p:sp>
        <p:nvSpPr>
          <p:cNvPr id="39" name="Down Arrow 38">
            <a:extLst>
              <a:ext uri="{FF2B5EF4-FFF2-40B4-BE49-F238E27FC236}">
                <a16:creationId xmlns:a16="http://schemas.microsoft.com/office/drawing/2014/main" id="{5C3FE434-B54A-401E-99DB-3D0FA8EABAAC}"/>
              </a:ext>
            </a:extLst>
          </p:cNvPr>
          <p:cNvSpPr/>
          <p:nvPr/>
        </p:nvSpPr>
        <p:spPr>
          <a:xfrm rot="10800000">
            <a:off x="8685060" y="2258237"/>
            <a:ext cx="751200" cy="2668419"/>
          </a:xfrm>
          <a:prstGeom prst="down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CB2C807F-580B-4E13-A7E1-499EE7E2B084}"/>
              </a:ext>
            </a:extLst>
          </p:cNvPr>
          <p:cNvSpPr/>
          <p:nvPr/>
        </p:nvSpPr>
        <p:spPr>
          <a:xfrm rot="5400000" flipH="1">
            <a:off x="5821506" y="4297814"/>
            <a:ext cx="654291" cy="611533"/>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A3402D4-D1E2-46BE-80FA-233717C17E86}"/>
              </a:ext>
            </a:extLst>
          </p:cNvPr>
          <p:cNvSpPr/>
          <p:nvPr/>
        </p:nvSpPr>
        <p:spPr>
          <a:xfrm rot="5400000" flipH="1">
            <a:off x="7217523" y="1940036"/>
            <a:ext cx="952066"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5" name="TextBox 44">
            <a:extLst>
              <a:ext uri="{FF2B5EF4-FFF2-40B4-BE49-F238E27FC236}">
                <a16:creationId xmlns:a16="http://schemas.microsoft.com/office/drawing/2014/main" id="{FDAC722D-79FF-4F7A-9B0E-B603BC53A625}"/>
              </a:ext>
            </a:extLst>
          </p:cNvPr>
          <p:cNvSpPr txBox="1"/>
          <p:nvPr/>
        </p:nvSpPr>
        <p:spPr>
          <a:xfrm>
            <a:off x="7201305" y="2483656"/>
            <a:ext cx="1156087" cy="307777"/>
          </a:xfrm>
          <a:prstGeom prst="rect">
            <a:avLst/>
          </a:prstGeom>
          <a:noFill/>
        </p:spPr>
        <p:txBody>
          <a:bodyPr wrap="square" rtlCol="0">
            <a:spAutoFit/>
          </a:bodyPr>
          <a:lstStyle/>
          <a:p>
            <a:r>
              <a:rPr lang="en-US" sz="1400">
                <a:solidFill>
                  <a:schemeClr val="tx1">
                    <a:lumMod val="75000"/>
                    <a:lumOff val="25000"/>
                  </a:schemeClr>
                </a:solidFill>
              </a:rPr>
              <a:t>Intelligence</a:t>
            </a:r>
          </a:p>
        </p:txBody>
      </p:sp>
      <p:sp>
        <p:nvSpPr>
          <p:cNvPr id="46" name="Arrow: Right 45">
            <a:extLst>
              <a:ext uri="{FF2B5EF4-FFF2-40B4-BE49-F238E27FC236}">
                <a16:creationId xmlns:a16="http://schemas.microsoft.com/office/drawing/2014/main" id="{25F01530-A56E-487D-ABC5-85FC23C87F42}"/>
              </a:ext>
            </a:extLst>
          </p:cNvPr>
          <p:cNvSpPr/>
          <p:nvPr/>
        </p:nvSpPr>
        <p:spPr>
          <a:xfrm rot="5400000" flipH="1">
            <a:off x="4033745" y="1945303"/>
            <a:ext cx="933238" cy="1602859"/>
          </a:xfrm>
          <a:prstGeom prst="rightArrow">
            <a:avLst/>
          </a:prstGeom>
          <a:solidFill>
            <a:srgbClr val="00B7C3"/>
          </a:solidFill>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endParaRPr lang="en-US"/>
          </a:p>
        </p:txBody>
      </p:sp>
      <p:sp>
        <p:nvSpPr>
          <p:cNvPr id="47" name="TextBox 46">
            <a:extLst>
              <a:ext uri="{FF2B5EF4-FFF2-40B4-BE49-F238E27FC236}">
                <a16:creationId xmlns:a16="http://schemas.microsoft.com/office/drawing/2014/main" id="{D2069D7D-DADF-4DEB-B1CB-DCAF65606AFF}"/>
              </a:ext>
            </a:extLst>
          </p:cNvPr>
          <p:cNvSpPr txBox="1"/>
          <p:nvPr/>
        </p:nvSpPr>
        <p:spPr>
          <a:xfrm>
            <a:off x="4008113" y="2479509"/>
            <a:ext cx="1156087" cy="307777"/>
          </a:xfrm>
          <a:prstGeom prst="rect">
            <a:avLst/>
          </a:prstGeom>
          <a:noFill/>
        </p:spPr>
        <p:txBody>
          <a:bodyPr wrap="square" rtlCol="0">
            <a:spAutoFit/>
          </a:bodyPr>
          <a:lstStyle/>
          <a:p>
            <a:r>
              <a:rPr lang="en-US" sz="1400">
                <a:solidFill>
                  <a:schemeClr val="tx1">
                    <a:lumMod val="75000"/>
                    <a:lumOff val="25000"/>
                  </a:schemeClr>
                </a:solidFill>
              </a:rPr>
              <a:t>Integration</a:t>
            </a:r>
          </a:p>
        </p:txBody>
      </p:sp>
      <p:sp>
        <p:nvSpPr>
          <p:cNvPr id="48" name="TextBox 47">
            <a:extLst>
              <a:ext uri="{FF2B5EF4-FFF2-40B4-BE49-F238E27FC236}">
                <a16:creationId xmlns:a16="http://schemas.microsoft.com/office/drawing/2014/main" id="{0714207A-135D-4B18-88B1-BCA998474271}"/>
              </a:ext>
            </a:extLst>
          </p:cNvPr>
          <p:cNvSpPr txBox="1"/>
          <p:nvPr/>
        </p:nvSpPr>
        <p:spPr>
          <a:xfrm>
            <a:off x="900809"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Dynamics 365 Apps</a:t>
            </a:r>
          </a:p>
        </p:txBody>
      </p:sp>
      <p:sp>
        <p:nvSpPr>
          <p:cNvPr id="49" name="TextBox 48">
            <a:extLst>
              <a:ext uri="{FF2B5EF4-FFF2-40B4-BE49-F238E27FC236}">
                <a16:creationId xmlns:a16="http://schemas.microsoft.com/office/drawing/2014/main" id="{7B2B440E-BB62-4E5F-8896-405F7F50AD63}"/>
              </a:ext>
            </a:extLst>
          </p:cNvPr>
          <p:cNvSpPr txBox="1"/>
          <p:nvPr/>
        </p:nvSpPr>
        <p:spPr>
          <a:xfrm>
            <a:off x="3309268" y="132129"/>
            <a:ext cx="1854932" cy="651302"/>
          </a:xfrm>
          <a:prstGeom prst="rect">
            <a:avLst/>
          </a:prstGeom>
          <a:solidFill>
            <a:srgbClr val="742774">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PowerApps</a:t>
            </a:r>
          </a:p>
        </p:txBody>
      </p:sp>
      <p:sp>
        <p:nvSpPr>
          <p:cNvPr id="50" name="TextBox 49">
            <a:extLst>
              <a:ext uri="{FF2B5EF4-FFF2-40B4-BE49-F238E27FC236}">
                <a16:creationId xmlns:a16="http://schemas.microsoft.com/office/drawing/2014/main" id="{D4DBF043-B9E3-4ED4-8C47-14CBE7F62095}"/>
              </a:ext>
            </a:extLst>
          </p:cNvPr>
          <p:cNvSpPr txBox="1"/>
          <p:nvPr/>
        </p:nvSpPr>
        <p:spPr>
          <a:xfrm>
            <a:off x="6830124" y="130844"/>
            <a:ext cx="1854932" cy="651302"/>
          </a:xfrm>
          <a:prstGeom prst="rect">
            <a:avLst/>
          </a:prstGeom>
          <a:solidFill>
            <a:srgbClr val="FFCC00">
              <a:alpha val="50000"/>
            </a:srgbClr>
          </a:solidFill>
          <a:ln w="12700" cap="flat" cmpd="sng" algn="ctr">
            <a:solidFill>
              <a:srgbClr val="742774"/>
            </a:solidFill>
            <a:prstDash val="solid"/>
            <a:round/>
            <a:headEnd type="none" w="med" len="med"/>
            <a:tailEnd type="none" w="med" len="med"/>
          </a:ln>
          <a:effectLst>
            <a:outerShdw blurRad="50800" dist="38100" dir="2700000" algn="tl" rotWithShape="0">
              <a:prstClr val="black">
                <a:alpha val="40000"/>
              </a:prstClr>
            </a:outerShdw>
          </a:effectLst>
        </p:spPr>
        <p:txBody>
          <a:bodyPr wrap="square" lIns="0" rIns="0" rtlCol="0" anchor="ctr">
            <a:noAutofit/>
          </a:bodyPr>
          <a:lstStyle>
            <a:defPPr>
              <a:defRPr lang="en-US"/>
            </a:defPPr>
            <a:lvl1pPr algn="ctr" defTabSz="932597">
              <a:defRPr sz="1100" b="1" kern="0">
                <a:solidFill>
                  <a:schemeClr val="bg1"/>
                </a:solidFill>
              </a:defRPr>
            </a:lvl1pPr>
          </a:lstStyle>
          <a:p>
            <a:r>
              <a:rPr lang="en-US"/>
              <a:t>Power BI Apps</a:t>
            </a:r>
          </a:p>
        </p:txBody>
      </p:sp>
    </p:spTree>
    <p:extLst>
      <p:ext uri="{BB962C8B-B14F-4D97-AF65-F5344CB8AC3E}">
        <p14:creationId xmlns:p14="http://schemas.microsoft.com/office/powerpoint/2010/main" val="314092280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492443"/>
          </a:xfrm>
          <a:prstGeom prst="rect">
            <a:avLst/>
          </a:prstGeom>
          <a:noFill/>
        </p:spPr>
        <p:txBody>
          <a:bodyPr wrap="square" lIns="0" tIns="0" rIns="0" bIns="0" rtlCol="0" anchor="t">
            <a:spAutoFit/>
          </a:bodyPr>
          <a:lstStyle/>
          <a:p>
            <a:endParaRPr lang="en-US" sz="3200"/>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normAutofit fontScale="90000"/>
          </a:bodyPr>
          <a:lstStyle/>
          <a:p>
            <a:r>
              <a:rPr lang="en-US"/>
              <a:t>Power BI Recap</a:t>
            </a:r>
          </a:p>
        </p:txBody>
      </p:sp>
    </p:spTree>
    <p:extLst>
      <p:ext uri="{BB962C8B-B14F-4D97-AF65-F5344CB8AC3E}">
        <p14:creationId xmlns:p14="http://schemas.microsoft.com/office/powerpoint/2010/main" val="4083739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6"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E9BCA-24CD-4DBF-AF6A-86FE22331CF6}"/>
              </a:ext>
            </a:extLst>
          </p:cNvPr>
          <p:cNvSpPr>
            <a:spLocks noGrp="1"/>
          </p:cNvSpPr>
          <p:nvPr>
            <p:ph type="title"/>
          </p:nvPr>
        </p:nvSpPr>
        <p:spPr/>
        <p:txBody>
          <a:bodyPr/>
          <a:lstStyle/>
          <a:p>
            <a:r>
              <a:rPr lang="en-US" dirty="0"/>
              <a:t>Data Storage Modes</a:t>
            </a:r>
          </a:p>
        </p:txBody>
      </p:sp>
      <p:sp>
        <p:nvSpPr>
          <p:cNvPr id="3" name="Content Placeholder 2">
            <a:extLst>
              <a:ext uri="{FF2B5EF4-FFF2-40B4-BE49-F238E27FC236}">
                <a16:creationId xmlns:a16="http://schemas.microsoft.com/office/drawing/2014/main" id="{EDF6F0C1-92AD-4762-94D6-BBF6AA63C633}"/>
              </a:ext>
            </a:extLst>
          </p:cNvPr>
          <p:cNvSpPr>
            <a:spLocks noGrp="1"/>
          </p:cNvSpPr>
          <p:nvPr>
            <p:ph idx="1"/>
          </p:nvPr>
        </p:nvSpPr>
        <p:spPr/>
        <p:txBody>
          <a:bodyPr/>
          <a:lstStyle/>
          <a:p>
            <a:pPr marL="0" indent="0">
              <a:buNone/>
            </a:pPr>
            <a:r>
              <a:rPr lang="en-US" dirty="0"/>
              <a:t>There are five different ways Power BI can connect to the data needed for a report:</a:t>
            </a:r>
          </a:p>
          <a:p>
            <a:pPr marL="514350" indent="-514350">
              <a:buFont typeface="+mj-lt"/>
              <a:buAutoNum type="arabicPeriod"/>
            </a:pPr>
            <a:r>
              <a:rPr lang="en-US" dirty="0"/>
              <a:t>Importing data</a:t>
            </a:r>
          </a:p>
          <a:p>
            <a:pPr marL="514350" indent="-514350">
              <a:buFont typeface="+mj-lt"/>
              <a:buAutoNum type="arabicPeriod"/>
            </a:pPr>
            <a:r>
              <a:rPr lang="en-US" dirty="0"/>
              <a:t>Live connection to Analysis Services</a:t>
            </a:r>
          </a:p>
          <a:p>
            <a:pPr marL="514350" indent="-514350">
              <a:buFont typeface="+mj-lt"/>
              <a:buAutoNum type="arabicPeriod"/>
            </a:pPr>
            <a:r>
              <a:rPr lang="en-US" dirty="0" err="1"/>
              <a:t>DirectQuery</a:t>
            </a:r>
            <a:r>
              <a:rPr lang="en-US" dirty="0"/>
              <a:t> mode</a:t>
            </a:r>
          </a:p>
          <a:p>
            <a:pPr marL="514350" indent="-514350">
              <a:buFont typeface="+mj-lt"/>
              <a:buAutoNum type="arabicPeriod"/>
            </a:pPr>
            <a:r>
              <a:rPr lang="en-US" dirty="0"/>
              <a:t>Composite models</a:t>
            </a:r>
          </a:p>
          <a:p>
            <a:pPr marL="514350" indent="-514350">
              <a:buFont typeface="+mj-lt"/>
              <a:buAutoNum type="arabicPeriod"/>
            </a:pPr>
            <a:r>
              <a:rPr lang="en-US" dirty="0"/>
              <a:t>Real-time streaming dataset (aka push datasets)</a:t>
            </a:r>
          </a:p>
        </p:txBody>
      </p:sp>
    </p:spTree>
    <p:extLst>
      <p:ext uri="{BB962C8B-B14F-4D97-AF65-F5344CB8AC3E}">
        <p14:creationId xmlns:p14="http://schemas.microsoft.com/office/powerpoint/2010/main" val="38268802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33D1C-384A-45C0-9425-054BC894626E}"/>
              </a:ext>
            </a:extLst>
          </p:cNvPr>
          <p:cNvSpPr>
            <a:spLocks noGrp="1"/>
          </p:cNvSpPr>
          <p:nvPr>
            <p:ph type="title"/>
          </p:nvPr>
        </p:nvSpPr>
        <p:spPr/>
        <p:txBody>
          <a:bodyPr/>
          <a:lstStyle/>
          <a:p>
            <a:r>
              <a:rPr lang="en-US" dirty="0"/>
              <a:t>Importing data</a:t>
            </a:r>
          </a:p>
        </p:txBody>
      </p:sp>
      <p:pic>
        <p:nvPicPr>
          <p:cNvPr id="4" name="Picture 3">
            <a:extLst>
              <a:ext uri="{FF2B5EF4-FFF2-40B4-BE49-F238E27FC236}">
                <a16:creationId xmlns:a16="http://schemas.microsoft.com/office/drawing/2014/main" id="{96511EB8-ED38-42FA-944C-13A9F38EB483}"/>
              </a:ext>
            </a:extLst>
          </p:cNvPr>
          <p:cNvPicPr/>
          <p:nvPr/>
        </p:nvPicPr>
        <p:blipFill>
          <a:blip r:embed="rId2" cstate="email">
            <a:extLst>
              <a:ext uri="{28A0092B-C50C-407E-A947-70E740481C1C}">
                <a14:useLocalDpi xmlns:a14="http://schemas.microsoft.com/office/drawing/2010/main"/>
              </a:ext>
            </a:extLst>
          </a:blip>
          <a:stretch>
            <a:fillRect/>
          </a:stretch>
        </p:blipFill>
        <p:spPr>
          <a:xfrm>
            <a:off x="838200" y="1534276"/>
            <a:ext cx="10168832" cy="4802187"/>
          </a:xfrm>
          <a:prstGeom prst="rect">
            <a:avLst/>
          </a:prstGeom>
        </p:spPr>
      </p:pic>
    </p:spTree>
    <p:extLst>
      <p:ext uri="{BB962C8B-B14F-4D97-AF65-F5344CB8AC3E}">
        <p14:creationId xmlns:p14="http://schemas.microsoft.com/office/powerpoint/2010/main" val="31177415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E5B53-F85F-403E-83E9-B31B7CF281B6}"/>
              </a:ext>
            </a:extLst>
          </p:cNvPr>
          <p:cNvSpPr>
            <a:spLocks noGrp="1"/>
          </p:cNvSpPr>
          <p:nvPr>
            <p:ph type="title"/>
          </p:nvPr>
        </p:nvSpPr>
        <p:spPr/>
        <p:txBody>
          <a:bodyPr/>
          <a:lstStyle/>
          <a:p>
            <a:r>
              <a:rPr lang="en-US" dirty="0" err="1"/>
              <a:t>DirectQuery</a:t>
            </a:r>
            <a:r>
              <a:rPr lang="en-US" dirty="0"/>
              <a:t> Mode</a:t>
            </a:r>
          </a:p>
        </p:txBody>
      </p:sp>
      <p:pic>
        <p:nvPicPr>
          <p:cNvPr id="4" name="Picture 3">
            <a:extLst>
              <a:ext uri="{FF2B5EF4-FFF2-40B4-BE49-F238E27FC236}">
                <a16:creationId xmlns:a16="http://schemas.microsoft.com/office/drawing/2014/main" id="{C5F626E8-EDE2-4092-9CFA-7B31D1FF336A}"/>
              </a:ext>
            </a:extLst>
          </p:cNvPr>
          <p:cNvPicPr/>
          <p:nvPr/>
        </p:nvPicPr>
        <p:blipFill>
          <a:blip r:embed="rId2" cstate="email">
            <a:extLst>
              <a:ext uri="{28A0092B-C50C-407E-A947-70E740481C1C}">
                <a14:useLocalDpi xmlns:a14="http://schemas.microsoft.com/office/drawing/2010/main"/>
              </a:ext>
            </a:extLst>
          </a:blip>
          <a:stretch>
            <a:fillRect/>
          </a:stretch>
        </p:blipFill>
        <p:spPr>
          <a:xfrm>
            <a:off x="949860" y="1690688"/>
            <a:ext cx="10515600" cy="4757736"/>
          </a:xfrm>
          <a:prstGeom prst="rect">
            <a:avLst/>
          </a:prstGeom>
        </p:spPr>
      </p:pic>
    </p:spTree>
    <p:extLst>
      <p:ext uri="{BB962C8B-B14F-4D97-AF65-F5344CB8AC3E}">
        <p14:creationId xmlns:p14="http://schemas.microsoft.com/office/powerpoint/2010/main" val="4101938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A6EB2-D4DA-4355-B3C9-DDC832BFECCB}"/>
              </a:ext>
            </a:extLst>
          </p:cNvPr>
          <p:cNvSpPr>
            <a:spLocks noGrp="1"/>
          </p:cNvSpPr>
          <p:nvPr>
            <p:ph type="title"/>
          </p:nvPr>
        </p:nvSpPr>
        <p:spPr>
          <a:xfrm>
            <a:off x="0" y="0"/>
            <a:ext cx="2564524" cy="334762"/>
          </a:xfrm>
        </p:spPr>
        <p:txBody>
          <a:bodyPr/>
          <a:lstStyle/>
          <a:p>
            <a:r>
              <a:rPr lang="en-US" sz="2000" dirty="0">
                <a:solidFill>
                  <a:schemeClr val="tx1"/>
                </a:solidFill>
                <a:latin typeface="Arial" panose="020B0604020202020204" pitchFamily="34" charset="0"/>
                <a:cs typeface="Arial" panose="020B0604020202020204" pitchFamily="34" charset="0"/>
              </a:rPr>
              <a:t>Data Security</a:t>
            </a:r>
          </a:p>
        </p:txBody>
      </p:sp>
      <p:sp>
        <p:nvSpPr>
          <p:cNvPr id="3" name="Content Placeholder 2">
            <a:extLst>
              <a:ext uri="{FF2B5EF4-FFF2-40B4-BE49-F238E27FC236}">
                <a16:creationId xmlns:a16="http://schemas.microsoft.com/office/drawing/2014/main" id="{B5076E5A-6A26-4404-B9EF-AB89839D1C4C}"/>
              </a:ext>
            </a:extLst>
          </p:cNvPr>
          <p:cNvSpPr>
            <a:spLocks noGrp="1"/>
          </p:cNvSpPr>
          <p:nvPr>
            <p:ph idx="1"/>
          </p:nvPr>
        </p:nvSpPr>
        <p:spPr>
          <a:xfrm>
            <a:off x="0" y="305481"/>
            <a:ext cx="8996849" cy="1031869"/>
          </a:xfrm>
        </p:spPr>
        <p:txBody>
          <a:bodyPr/>
          <a:lstStyle/>
          <a:p>
            <a:pPr>
              <a:lnSpc>
                <a:spcPct val="100000"/>
              </a:lnSpc>
              <a:spcBef>
                <a:spcPts val="0"/>
              </a:spcBef>
            </a:pPr>
            <a:r>
              <a:rPr lang="en-US" sz="1200" dirty="0">
                <a:latin typeface="Arial" panose="020B0604020202020204" pitchFamily="34" charset="0"/>
                <a:cs typeface="Arial" panose="020B0604020202020204" pitchFamily="34" charset="0"/>
              </a:rPr>
              <a:t>When data is at rest, it is stored in an encrypted. For more information, please refer to the Power BI Security Whitepaper:</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hlinkClick r:id="rId2"/>
              </a:rPr>
              <a:t>https://docs.microsoft.com/en-us/power-bi/guidance/whitepaper-powerbi-security#data-storage-and-movement</a:t>
            </a:r>
            <a:r>
              <a:rPr lang="en-US" sz="1200" dirty="0">
                <a:latin typeface="Arial" panose="020B0604020202020204" pitchFamily="34" charset="0"/>
                <a:cs typeface="Arial" panose="020B0604020202020204" pitchFamily="34" charset="0"/>
              </a:rPr>
              <a:t>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A user establishes a connection based on their login and accesses data through their credentials</a:t>
            </a:r>
          </a:p>
          <a:p>
            <a:pPr>
              <a:lnSpc>
                <a:spcPct val="100000"/>
              </a:lnSpc>
              <a:spcBef>
                <a:spcPts val="0"/>
              </a:spcBef>
            </a:pPr>
            <a:r>
              <a:rPr lang="en-US" sz="1200" dirty="0">
                <a:latin typeface="Arial" panose="020B0604020202020204" pitchFamily="34" charset="0"/>
                <a:cs typeface="Arial" panose="020B0604020202020204" pitchFamily="34" charset="0"/>
              </a:rPr>
              <a:t>When a user shares reports, dashboard access to that data is dependent on the data sources </a:t>
            </a:r>
            <a:br>
              <a:rPr lang="en-US" sz="1200"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having Role Level Security (</a:t>
            </a:r>
            <a:r>
              <a:rPr lang="en-US" sz="1200" b="1" dirty="0">
                <a:solidFill>
                  <a:srgbClr val="00B050"/>
                </a:solidFill>
                <a:latin typeface="Arial" panose="020B0604020202020204" pitchFamily="34" charset="0"/>
                <a:cs typeface="Arial" panose="020B0604020202020204" pitchFamily="34" charset="0"/>
              </a:rPr>
              <a:t>RLS</a:t>
            </a:r>
            <a:r>
              <a:rPr lang="en-US" sz="1200" dirty="0">
                <a:latin typeface="Arial" panose="020B0604020202020204" pitchFamily="34" charset="0"/>
                <a:cs typeface="Arial" panose="020B0604020202020204" pitchFamily="34" charset="0"/>
              </a:rPr>
              <a:t>). Note if </a:t>
            </a:r>
            <a:r>
              <a:rPr lang="en-US" sz="1200" b="1" dirty="0">
                <a:solidFill>
                  <a:srgbClr val="00B050"/>
                </a:solidFill>
                <a:latin typeface="Arial" panose="020B0604020202020204" pitchFamily="34" charset="0"/>
                <a:cs typeface="Arial" panose="020B0604020202020204" pitchFamily="34" charset="0"/>
              </a:rPr>
              <a:t>RLS</a:t>
            </a:r>
            <a:r>
              <a:rPr lang="en-US" sz="1200" dirty="0">
                <a:latin typeface="Arial" panose="020B0604020202020204" pitchFamily="34" charset="0"/>
                <a:cs typeface="Arial" panose="020B0604020202020204" pitchFamily="34" charset="0"/>
              </a:rPr>
              <a:t> is not applied, the original credentials are used to access or display the data</a:t>
            </a:r>
          </a:p>
        </p:txBody>
      </p:sp>
      <p:sp>
        <p:nvSpPr>
          <p:cNvPr id="5" name="Title 1">
            <a:extLst>
              <a:ext uri="{FF2B5EF4-FFF2-40B4-BE49-F238E27FC236}">
                <a16:creationId xmlns:a16="http://schemas.microsoft.com/office/drawing/2014/main" id="{40A1BE94-1107-2F40-8F02-C3FAD5157CCE}"/>
              </a:ext>
            </a:extLst>
          </p:cNvPr>
          <p:cNvSpPr txBox="1">
            <a:spLocks/>
          </p:cNvSpPr>
          <p:nvPr/>
        </p:nvSpPr>
        <p:spPr>
          <a:xfrm>
            <a:off x="22302" y="1712979"/>
            <a:ext cx="5657193" cy="440729"/>
          </a:xfrm>
          <a:prstGeom prst="rect">
            <a:avLst/>
          </a:prstGeom>
        </p:spPr>
        <p:txBody>
          <a:bodyPr vert="horz" lIns="91440" tIns="45720" rIns="91440" bIns="45720" rtlCol="0" anchor="t" anchorCtr="0">
            <a:noAutofit/>
          </a:bodyPr>
          <a:lstStyle>
            <a:lvl1pPr algn="l" defTabSz="914400" rtl="0" eaLnBrk="1" latinLnBrk="0" hangingPunct="1">
              <a:lnSpc>
                <a:spcPct val="90000"/>
              </a:lnSpc>
              <a:spcBef>
                <a:spcPct val="0"/>
              </a:spcBef>
              <a:buNone/>
              <a:defRPr sz="3600" b="1" i="0" kern="1200">
                <a:solidFill>
                  <a:schemeClr val="tx2"/>
                </a:solidFill>
                <a:latin typeface="Arial Black" panose="020B0604020202020204" pitchFamily="34" charset="0"/>
                <a:ea typeface="+mj-ea"/>
                <a:cs typeface="Arial Black" panose="020B0604020202020204" pitchFamily="34" charset="0"/>
              </a:defRPr>
            </a:lvl1pPr>
          </a:lstStyle>
          <a:p>
            <a:pPr>
              <a:lnSpc>
                <a:spcPct val="100000"/>
              </a:lnSpc>
              <a:spcBef>
                <a:spcPts val="0"/>
              </a:spcBef>
            </a:pPr>
            <a:r>
              <a:rPr lang="en-US" sz="2000" dirty="0">
                <a:solidFill>
                  <a:schemeClr val="tx1"/>
                </a:solidFill>
                <a:latin typeface="Arial" panose="020B0604020202020204" pitchFamily="34" charset="0"/>
                <a:cs typeface="Arial" panose="020B0604020202020204" pitchFamily="34" charset="0"/>
              </a:rPr>
              <a:t>Power BI Models and Security</a:t>
            </a:r>
          </a:p>
        </p:txBody>
      </p:sp>
      <p:sp>
        <p:nvSpPr>
          <p:cNvPr id="6" name="Content Placeholder 2">
            <a:extLst>
              <a:ext uri="{FF2B5EF4-FFF2-40B4-BE49-F238E27FC236}">
                <a16:creationId xmlns:a16="http://schemas.microsoft.com/office/drawing/2014/main" id="{5851D708-DDAB-444B-97EB-F96FDA52637F}"/>
              </a:ext>
            </a:extLst>
          </p:cNvPr>
          <p:cNvSpPr txBox="1">
            <a:spLocks/>
          </p:cNvSpPr>
          <p:nvPr/>
        </p:nvSpPr>
        <p:spPr>
          <a:xfrm>
            <a:off x="1304563" y="2105664"/>
            <a:ext cx="7714593" cy="103186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lang="en-US" sz="2800" kern="1200" dirty="0" smtClean="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lang="en-US" sz="2400" kern="1200" dirty="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285750">
              <a:lnSpc>
                <a:spcPct val="100000"/>
              </a:lnSpc>
              <a:spcBef>
                <a:spcPts val="0"/>
              </a:spcBef>
              <a:buFont typeface="Arial" panose="020B0604020202020204" pitchFamily="34" charset="0"/>
              <a:buChar char="•"/>
            </a:pPr>
            <a:r>
              <a:rPr lang="en-US" sz="1200" dirty="0">
                <a:latin typeface="Arial" panose="020B0604020202020204" pitchFamily="34" charset="0"/>
                <a:cs typeface="Arial" panose="020B0604020202020204" pitchFamily="34" charset="0"/>
              </a:rPr>
              <a:t>Direct Query Models will query the data directly from the source</a:t>
            </a:r>
          </a:p>
          <a:p>
            <a:pPr marL="0" indent="-285750">
              <a:lnSpc>
                <a:spcPct val="100000"/>
              </a:lnSpc>
              <a:spcBef>
                <a:spcPts val="0"/>
              </a:spcBef>
              <a:buFont typeface="Arial" panose="020B0604020202020204" pitchFamily="34" charset="0"/>
              <a:buChar char="•"/>
            </a:pPr>
            <a:r>
              <a:rPr lang="en-US" sz="1200" dirty="0">
                <a:latin typeface="Arial" panose="020B0604020202020204" pitchFamily="34" charset="0"/>
                <a:cs typeface="Arial" panose="020B0604020202020204" pitchFamily="34" charset="0"/>
              </a:rPr>
              <a:t>Direct Query Models are slower because the data is not processed into an underlying tabular model</a:t>
            </a:r>
          </a:p>
          <a:p>
            <a:pPr marL="0" indent="-285750">
              <a:lnSpc>
                <a:spcPct val="100000"/>
              </a:lnSpc>
              <a:spcBef>
                <a:spcPts val="0"/>
              </a:spcBef>
              <a:buFont typeface="Arial" panose="020B0604020202020204" pitchFamily="34" charset="0"/>
              <a:buChar char="•"/>
            </a:pPr>
            <a:r>
              <a:rPr lang="en-US" sz="1200" dirty="0">
                <a:latin typeface="Arial" panose="020B0604020202020204" pitchFamily="34" charset="0"/>
                <a:cs typeface="Arial" panose="020B0604020202020204" pitchFamily="34" charset="0"/>
              </a:rPr>
              <a:t>The Data rests in the data source</a:t>
            </a:r>
          </a:p>
          <a:p>
            <a:pPr marL="0" indent="-285750">
              <a:lnSpc>
                <a:spcPct val="100000"/>
              </a:lnSpc>
              <a:spcBef>
                <a:spcPts val="0"/>
              </a:spcBef>
              <a:buFont typeface="Arial" panose="020B0604020202020204" pitchFamily="34" charset="0"/>
              <a:buChar char="•"/>
            </a:pPr>
            <a:r>
              <a:rPr lang="en-US" sz="1200" dirty="0">
                <a:latin typeface="Arial" panose="020B0604020202020204" pitchFamily="34" charset="0"/>
                <a:cs typeface="Arial" panose="020B0604020202020204" pitchFamily="34" charset="0"/>
              </a:rPr>
              <a:t>The Credentials of the user will be passed to the source, so that the source will handle the security</a:t>
            </a:r>
          </a:p>
          <a:p>
            <a:pPr marL="0" indent="-285750">
              <a:lnSpc>
                <a:spcPct val="100000"/>
              </a:lnSpc>
              <a:spcBef>
                <a:spcPts val="0"/>
              </a:spcBef>
              <a:buFont typeface="Arial" panose="020B0604020202020204" pitchFamily="34" charset="0"/>
              <a:buChar char="•"/>
            </a:pPr>
            <a:r>
              <a:rPr lang="en-US" sz="1200" dirty="0">
                <a:latin typeface="Arial" panose="020B0604020202020204" pitchFamily="34" charset="0"/>
                <a:cs typeface="Arial" panose="020B0604020202020204" pitchFamily="34" charset="0"/>
              </a:rPr>
              <a:t>Database security is enforced</a:t>
            </a:r>
          </a:p>
        </p:txBody>
      </p:sp>
      <p:sp>
        <p:nvSpPr>
          <p:cNvPr id="7" name="Text Placeholder 3">
            <a:extLst>
              <a:ext uri="{FF2B5EF4-FFF2-40B4-BE49-F238E27FC236}">
                <a16:creationId xmlns:a16="http://schemas.microsoft.com/office/drawing/2014/main" id="{C75C7AF5-426F-0C4F-9DB2-611819B34D02}"/>
              </a:ext>
            </a:extLst>
          </p:cNvPr>
          <p:cNvSpPr>
            <a:spLocks noGrp="1"/>
          </p:cNvSpPr>
          <p:nvPr>
            <p:ph type="body" sz="quarter" idx="10"/>
          </p:nvPr>
        </p:nvSpPr>
        <p:spPr>
          <a:xfrm>
            <a:off x="22302" y="2086565"/>
            <a:ext cx="2017986" cy="270641"/>
          </a:xfrm>
        </p:spPr>
        <p:txBody>
          <a:bodyPr/>
          <a:lstStyle/>
          <a:p>
            <a:pPr marL="0">
              <a:lnSpc>
                <a:spcPct val="100000"/>
              </a:lnSpc>
              <a:spcBef>
                <a:spcPts val="0"/>
              </a:spcBef>
            </a:pPr>
            <a:r>
              <a:rPr lang="en-US" sz="1200" dirty="0">
                <a:latin typeface="Arial" panose="020B0604020202020204" pitchFamily="34" charset="0"/>
                <a:cs typeface="Arial" panose="020B0604020202020204" pitchFamily="34" charset="0"/>
              </a:rPr>
              <a:t>Direct Query</a:t>
            </a:r>
          </a:p>
        </p:txBody>
      </p:sp>
      <p:sp>
        <p:nvSpPr>
          <p:cNvPr id="9" name="Text Placeholder 3">
            <a:extLst>
              <a:ext uri="{FF2B5EF4-FFF2-40B4-BE49-F238E27FC236}">
                <a16:creationId xmlns:a16="http://schemas.microsoft.com/office/drawing/2014/main" id="{31515405-E332-5849-97F1-8C105EDDB37F}"/>
              </a:ext>
            </a:extLst>
          </p:cNvPr>
          <p:cNvSpPr txBox="1">
            <a:spLocks/>
          </p:cNvSpPr>
          <p:nvPr/>
        </p:nvSpPr>
        <p:spPr>
          <a:xfrm>
            <a:off x="22302" y="3178549"/>
            <a:ext cx="1169275" cy="27064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Arial Rounded MT Bold" panose="020F0704030504030204" pitchFamily="34" charset="77"/>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dirty="0">
                <a:latin typeface="Arial" panose="020B0604020202020204" pitchFamily="34" charset="0"/>
                <a:cs typeface="Arial" panose="020B0604020202020204" pitchFamily="34" charset="0"/>
              </a:rPr>
              <a:t>Import</a:t>
            </a:r>
          </a:p>
        </p:txBody>
      </p:sp>
      <p:sp>
        <p:nvSpPr>
          <p:cNvPr id="10" name="TextBox 9">
            <a:extLst>
              <a:ext uri="{FF2B5EF4-FFF2-40B4-BE49-F238E27FC236}">
                <a16:creationId xmlns:a16="http://schemas.microsoft.com/office/drawing/2014/main" id="{7D42BF53-BED3-D44A-9B65-AB9CBD919147}"/>
              </a:ext>
            </a:extLst>
          </p:cNvPr>
          <p:cNvSpPr txBox="1"/>
          <p:nvPr/>
        </p:nvSpPr>
        <p:spPr>
          <a:xfrm>
            <a:off x="1304563" y="3188713"/>
            <a:ext cx="7714593" cy="1384995"/>
          </a:xfrm>
          <a:prstGeom prst="rect">
            <a:avLst/>
          </a:prstGeom>
          <a:noFill/>
        </p:spPr>
        <p:txBody>
          <a:bodyPr wrap="square" rtlCol="0">
            <a:spAutoFit/>
          </a:bodyPr>
          <a:lstStyle/>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Power BI Models that Import data relies on Row Level Security (</a:t>
            </a:r>
            <a:r>
              <a:rPr lang="en-US" sz="1200" b="1" dirty="0">
                <a:solidFill>
                  <a:srgbClr val="00B050"/>
                </a:solidFill>
                <a:latin typeface="Arial" panose="020B0604020202020204" pitchFamily="34" charset="0"/>
                <a:cs typeface="Arial" panose="020B0604020202020204" pitchFamily="34" charset="0"/>
              </a:rPr>
              <a:t>RLS</a:t>
            </a:r>
            <a:r>
              <a:rPr lang="en-US" sz="1200" dirty="0">
                <a:latin typeface="Arial" panose="020B0604020202020204" pitchFamily="34" charset="0"/>
                <a:cs typeface="Arial" panose="020B0604020202020204" pitchFamily="34" charset="0"/>
              </a:rPr>
              <a:t>) to be applied to protect the data</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Imported Models uses the original credentials and the security from the sources uses that credential to determine which data gets loaded into the data model</a:t>
            </a:r>
          </a:p>
          <a:p>
            <a:pPr marL="628650" lvl="1"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Generally, System Accounts are used that have access to all data and then </a:t>
            </a:r>
            <a:r>
              <a:rPr lang="en-US" sz="1200" b="1" dirty="0">
                <a:solidFill>
                  <a:srgbClr val="00B050"/>
                </a:solidFill>
                <a:latin typeface="Arial" panose="020B0604020202020204" pitchFamily="34" charset="0"/>
                <a:cs typeface="Arial" panose="020B0604020202020204" pitchFamily="34" charset="0"/>
              </a:rPr>
              <a:t>RLS</a:t>
            </a:r>
            <a:r>
              <a:rPr lang="en-US" sz="1200" dirty="0">
                <a:latin typeface="Arial" panose="020B0604020202020204" pitchFamily="34" charset="0"/>
                <a:cs typeface="Arial" panose="020B0604020202020204" pitchFamily="34" charset="0"/>
              </a:rPr>
              <a:t> is applied</a:t>
            </a:r>
          </a:p>
          <a:p>
            <a:pPr marL="628650" lvl="1"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If the model’s security uses a User account with limited access to data then the model will only have the data, they have access to, despite the fact a report user may have different access.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rPr>
              <a:t>Imported Models are generally faster because the data gets processed on a schedule</a:t>
            </a:r>
          </a:p>
        </p:txBody>
      </p:sp>
      <p:sp>
        <p:nvSpPr>
          <p:cNvPr id="11" name="TextBox 10">
            <a:extLst>
              <a:ext uri="{FF2B5EF4-FFF2-40B4-BE49-F238E27FC236}">
                <a16:creationId xmlns:a16="http://schemas.microsoft.com/office/drawing/2014/main" id="{A1D672C5-F921-FD4E-AEEE-9196E5698CD5}"/>
              </a:ext>
            </a:extLst>
          </p:cNvPr>
          <p:cNvSpPr txBox="1"/>
          <p:nvPr/>
        </p:nvSpPr>
        <p:spPr>
          <a:xfrm>
            <a:off x="9364717" y="2527425"/>
            <a:ext cx="2879835" cy="1754326"/>
          </a:xfrm>
          <a:prstGeom prst="rect">
            <a:avLst/>
          </a:prstGeom>
          <a:noFill/>
        </p:spPr>
        <p:txBody>
          <a:bodyPr wrap="square" rtlCol="0">
            <a:spAutoFit/>
          </a:bodyPr>
          <a:lstStyle/>
          <a:p>
            <a:r>
              <a:rPr lang="en-US" sz="1200" b="1" dirty="0">
                <a:solidFill>
                  <a:srgbClr val="00B050"/>
                </a:solidFill>
              </a:rPr>
              <a:t>Role Level Security (RLS) </a:t>
            </a:r>
          </a:p>
          <a:p>
            <a:r>
              <a:rPr lang="en-US" sz="1200" dirty="0"/>
              <a:t>Limiting the data by user or role</a:t>
            </a:r>
          </a:p>
          <a:p>
            <a:r>
              <a:rPr lang="en-US" sz="1200" dirty="0"/>
              <a:t>RLS only works with imported datasets</a:t>
            </a:r>
          </a:p>
          <a:p>
            <a:r>
              <a:rPr lang="en-US" sz="1200" dirty="0"/>
              <a:t>It does not use data source security roles</a:t>
            </a:r>
          </a:p>
          <a:p>
            <a:r>
              <a:rPr lang="en-US" sz="1200" dirty="0"/>
              <a:t>You can use these groups:</a:t>
            </a:r>
          </a:p>
          <a:p>
            <a:pPr marL="171450" indent="-171450">
              <a:buFont typeface="Arial" panose="020B0604020202020204" pitchFamily="34" charset="0"/>
              <a:buChar char="•"/>
            </a:pPr>
            <a:r>
              <a:rPr lang="en-US" sz="1200" dirty="0"/>
              <a:t>Distribution Group</a:t>
            </a:r>
          </a:p>
          <a:p>
            <a:pPr marL="171450" indent="-171450">
              <a:buFont typeface="Arial" panose="020B0604020202020204" pitchFamily="34" charset="0"/>
              <a:buChar char="•"/>
            </a:pPr>
            <a:r>
              <a:rPr lang="en-US" sz="1200" dirty="0"/>
              <a:t>Mail-enabled Group</a:t>
            </a:r>
          </a:p>
          <a:p>
            <a:pPr marL="171450" indent="-171450">
              <a:buFont typeface="Arial" panose="020B0604020202020204" pitchFamily="34" charset="0"/>
              <a:buChar char="•"/>
            </a:pPr>
            <a:r>
              <a:rPr lang="en-US" sz="1200" dirty="0"/>
              <a:t>Security Group</a:t>
            </a:r>
          </a:p>
          <a:p>
            <a:pPr marL="171450" indent="-171450">
              <a:buFont typeface="Arial" panose="020B0604020202020204" pitchFamily="34" charset="0"/>
              <a:buChar char="•"/>
            </a:pPr>
            <a:r>
              <a:rPr lang="en-US" sz="1200" dirty="0"/>
              <a:t>Office365 groups CAN NOT  be used</a:t>
            </a:r>
          </a:p>
        </p:txBody>
      </p:sp>
      <p:cxnSp>
        <p:nvCxnSpPr>
          <p:cNvPr id="13" name="Straight Connector 12">
            <a:extLst>
              <a:ext uri="{FF2B5EF4-FFF2-40B4-BE49-F238E27FC236}">
                <a16:creationId xmlns:a16="http://schemas.microsoft.com/office/drawing/2014/main" id="{B1CD6493-B5D6-B04D-BDB9-27EAD1B72739}"/>
              </a:ext>
            </a:extLst>
          </p:cNvPr>
          <p:cNvCxnSpPr/>
          <p:nvPr/>
        </p:nvCxnSpPr>
        <p:spPr>
          <a:xfrm>
            <a:off x="9101959" y="211266"/>
            <a:ext cx="0" cy="6431272"/>
          </a:xfrm>
          <a:prstGeom prst="line">
            <a:avLst/>
          </a:prstGeom>
          <a:ln w="63500">
            <a:solidFill>
              <a:srgbClr val="92D050"/>
            </a:solidFill>
          </a:ln>
        </p:spPr>
        <p:style>
          <a:lnRef idx="1">
            <a:schemeClr val="accent1"/>
          </a:lnRef>
          <a:fillRef idx="0">
            <a:schemeClr val="accent1"/>
          </a:fillRef>
          <a:effectRef idx="0">
            <a:schemeClr val="accent1"/>
          </a:effectRef>
          <a:fontRef idx="minor">
            <a:schemeClr val="tx1"/>
          </a:fontRef>
        </p:style>
      </p:cxnSp>
      <p:sp>
        <p:nvSpPr>
          <p:cNvPr id="15" name="Text Placeholder 3">
            <a:extLst>
              <a:ext uri="{FF2B5EF4-FFF2-40B4-BE49-F238E27FC236}">
                <a16:creationId xmlns:a16="http://schemas.microsoft.com/office/drawing/2014/main" id="{B71B65A7-BF86-A64A-8433-8A7E2971A002}"/>
              </a:ext>
            </a:extLst>
          </p:cNvPr>
          <p:cNvSpPr txBox="1">
            <a:spLocks/>
          </p:cNvSpPr>
          <p:nvPr/>
        </p:nvSpPr>
        <p:spPr>
          <a:xfrm>
            <a:off x="22303" y="4614776"/>
            <a:ext cx="1282260" cy="459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Arial Rounded MT Bold" panose="020F0704030504030204" pitchFamily="34" charset="77"/>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dirty="0"/>
              <a:t>Composite</a:t>
            </a:r>
            <a:br>
              <a:rPr lang="en-US" sz="1200" dirty="0"/>
            </a:br>
            <a:r>
              <a:rPr lang="en-US" sz="1200" dirty="0"/>
              <a:t>Models</a:t>
            </a:r>
          </a:p>
          <a:p>
            <a:endParaRPr lang="en-US" sz="12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7AB3EC11-B94B-4949-8684-7C404B7376BB}"/>
              </a:ext>
            </a:extLst>
          </p:cNvPr>
          <p:cNvSpPr txBox="1"/>
          <p:nvPr/>
        </p:nvSpPr>
        <p:spPr>
          <a:xfrm>
            <a:off x="1304564" y="4673365"/>
            <a:ext cx="6537430" cy="1015663"/>
          </a:xfrm>
          <a:prstGeom prst="rect">
            <a:avLst/>
          </a:prstGeom>
          <a:noFill/>
        </p:spPr>
        <p:txBody>
          <a:bodyPr wrap="square" rtlCol="0">
            <a:spAutoFit/>
          </a:bodyPr>
          <a:lstStyle/>
          <a:p>
            <a:pPr marL="285750" indent="-285750">
              <a:buFont typeface="Arial" panose="020B0604020202020204" pitchFamily="34" charset="0"/>
              <a:buChar char="•"/>
            </a:pPr>
            <a:r>
              <a:rPr lang="en-US" sz="1200" dirty="0"/>
              <a:t>Composite Models can have both Import tables and Direct Query Tables</a:t>
            </a:r>
          </a:p>
          <a:p>
            <a:pPr marL="285750" indent="-285750">
              <a:buFont typeface="Arial" panose="020B0604020202020204" pitchFamily="34" charset="0"/>
              <a:buChar char="•"/>
            </a:pPr>
            <a:r>
              <a:rPr lang="en-US" sz="1200" dirty="0"/>
              <a:t>Security for each table is maintained like it’s counter part</a:t>
            </a:r>
            <a:br>
              <a:rPr lang="en-US" sz="1200" dirty="0"/>
            </a:br>
            <a:r>
              <a:rPr lang="en-US" sz="1200" dirty="0"/>
              <a:t>For example, Direct Query tables will use the source security and Import tables will rely on RLS</a:t>
            </a:r>
          </a:p>
          <a:p>
            <a:pPr marL="285750" indent="-285750">
              <a:buFont typeface="Arial" panose="020B0604020202020204" pitchFamily="34" charset="0"/>
              <a:buChar char="•"/>
            </a:pPr>
            <a:r>
              <a:rPr lang="en-US" sz="1200" dirty="0"/>
              <a:t>Import tables are generally your dimension data which changes less frequently</a:t>
            </a:r>
          </a:p>
          <a:p>
            <a:pPr marL="285750" indent="-285750">
              <a:buFont typeface="Arial" panose="020B0604020202020204" pitchFamily="34" charset="0"/>
              <a:buChar char="•"/>
            </a:pPr>
            <a:r>
              <a:rPr lang="en-US" sz="1200" dirty="0"/>
              <a:t>Direct Tables are generally your fact data or transaction data that changes more frequently</a:t>
            </a:r>
          </a:p>
        </p:txBody>
      </p:sp>
      <p:sp>
        <p:nvSpPr>
          <p:cNvPr id="17" name="Text Placeholder 3">
            <a:extLst>
              <a:ext uri="{FF2B5EF4-FFF2-40B4-BE49-F238E27FC236}">
                <a16:creationId xmlns:a16="http://schemas.microsoft.com/office/drawing/2014/main" id="{4CDAD600-71F1-5342-ADC1-15C32595BDAC}"/>
              </a:ext>
            </a:extLst>
          </p:cNvPr>
          <p:cNvSpPr txBox="1">
            <a:spLocks/>
          </p:cNvSpPr>
          <p:nvPr/>
        </p:nvSpPr>
        <p:spPr>
          <a:xfrm>
            <a:off x="22302" y="5788685"/>
            <a:ext cx="1282260" cy="4590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000" kern="1200">
                <a:solidFill>
                  <a:schemeClr val="tx1"/>
                </a:solidFill>
                <a:latin typeface="Arial Rounded MT Bold" panose="020F0704030504030204" pitchFamily="34" charset="77"/>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z="1200" dirty="0"/>
              <a:t>Analysis Service</a:t>
            </a:r>
          </a:p>
          <a:p>
            <a:endParaRPr lang="en-US" sz="1200"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51CBB36-B6C3-C042-88A9-A68669C6CF87}"/>
              </a:ext>
            </a:extLst>
          </p:cNvPr>
          <p:cNvSpPr txBox="1"/>
          <p:nvPr/>
        </p:nvSpPr>
        <p:spPr>
          <a:xfrm>
            <a:off x="1304561" y="5788685"/>
            <a:ext cx="7170359" cy="1015663"/>
          </a:xfrm>
          <a:prstGeom prst="rect">
            <a:avLst/>
          </a:prstGeom>
          <a:noFill/>
        </p:spPr>
        <p:txBody>
          <a:bodyPr wrap="square" rtlCol="0">
            <a:spAutoFit/>
          </a:bodyPr>
          <a:lstStyle/>
          <a:p>
            <a:pPr marL="171450" indent="-171450">
              <a:buFont typeface="Arial" panose="020B0604020202020204" pitchFamily="34" charset="0"/>
              <a:buChar char="•"/>
            </a:pPr>
            <a:r>
              <a:rPr lang="en-US" sz="1200" dirty="0"/>
              <a:t>Azure Analysis Service (</a:t>
            </a:r>
            <a:r>
              <a:rPr lang="en-US" sz="1200" b="1" dirty="0">
                <a:solidFill>
                  <a:srgbClr val="00B050"/>
                </a:solidFill>
              </a:rPr>
              <a:t>AAS</a:t>
            </a:r>
            <a:r>
              <a:rPr lang="en-US" sz="1200" dirty="0"/>
              <a:t>) relies on </a:t>
            </a:r>
            <a:r>
              <a:rPr lang="en-US" sz="1200" b="1" dirty="0">
                <a:solidFill>
                  <a:srgbClr val="00B050"/>
                </a:solidFill>
              </a:rPr>
              <a:t>AAD</a:t>
            </a:r>
            <a:r>
              <a:rPr lang="en-US" sz="1200" dirty="0"/>
              <a:t> to access the data</a:t>
            </a:r>
          </a:p>
          <a:p>
            <a:pPr marL="171450" indent="-171450">
              <a:buFont typeface="Arial" panose="020B0604020202020204" pitchFamily="34" charset="0"/>
              <a:buChar char="•"/>
            </a:pPr>
            <a:r>
              <a:rPr lang="en-US" sz="1200" dirty="0"/>
              <a:t>It has import and direct query options</a:t>
            </a:r>
          </a:p>
          <a:p>
            <a:pPr marL="171450" indent="-171450">
              <a:buFont typeface="Arial" panose="020B0604020202020204" pitchFamily="34" charset="0"/>
              <a:buChar char="•"/>
            </a:pPr>
            <a:r>
              <a:rPr lang="en-US" sz="1200" dirty="0"/>
              <a:t>The same pattern applies, direct query will pass to the source with </a:t>
            </a:r>
            <a:r>
              <a:rPr lang="en-US" sz="1200" b="1" dirty="0">
                <a:solidFill>
                  <a:srgbClr val="00B050"/>
                </a:solidFill>
              </a:rPr>
              <a:t>AAS</a:t>
            </a:r>
            <a:r>
              <a:rPr lang="en-US" sz="1200" dirty="0"/>
              <a:t> just being a metadata repository</a:t>
            </a:r>
          </a:p>
          <a:p>
            <a:pPr marL="171450" indent="-171450">
              <a:buFont typeface="Arial" panose="020B0604020202020204" pitchFamily="34" charset="0"/>
              <a:buChar char="•"/>
            </a:pPr>
            <a:r>
              <a:rPr lang="en-US" sz="1200" dirty="0"/>
              <a:t>Most implementations of an Analysis Tabular models are import and they have </a:t>
            </a:r>
            <a:r>
              <a:rPr lang="en-US" sz="1200" b="1" dirty="0">
                <a:solidFill>
                  <a:srgbClr val="00B050"/>
                </a:solidFill>
              </a:rPr>
              <a:t>RLS</a:t>
            </a:r>
            <a:r>
              <a:rPr lang="en-US" sz="1200" dirty="0"/>
              <a:t> that has been implemented.</a:t>
            </a:r>
          </a:p>
        </p:txBody>
      </p:sp>
    </p:spTree>
    <p:extLst>
      <p:ext uri="{BB962C8B-B14F-4D97-AF65-F5344CB8AC3E}">
        <p14:creationId xmlns:p14="http://schemas.microsoft.com/office/powerpoint/2010/main" val="29925971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0C830DC-6685-4AA9-83CC-15B435A6D6E3}"/>
              </a:ext>
            </a:extLst>
          </p:cNvPr>
          <p:cNvPicPr/>
          <p:nvPr/>
        </p:nvPicPr>
        <p:blipFill>
          <a:blip r:embed="rId3" cstate="email">
            <a:extLst>
              <a:ext uri="{28A0092B-C50C-407E-A947-70E740481C1C}">
                <a14:useLocalDpi xmlns:a14="http://schemas.microsoft.com/office/drawing/2010/main"/>
              </a:ext>
            </a:extLst>
          </a:blip>
          <a:stretch>
            <a:fillRect/>
          </a:stretch>
        </p:blipFill>
        <p:spPr>
          <a:xfrm>
            <a:off x="1686560" y="1443788"/>
            <a:ext cx="8744819" cy="5150051"/>
          </a:xfrm>
          <a:prstGeom prst="rect">
            <a:avLst/>
          </a:prstGeom>
        </p:spPr>
      </p:pic>
      <p:sp>
        <p:nvSpPr>
          <p:cNvPr id="2" name="Title 1">
            <a:extLst>
              <a:ext uri="{FF2B5EF4-FFF2-40B4-BE49-F238E27FC236}">
                <a16:creationId xmlns:a16="http://schemas.microsoft.com/office/drawing/2014/main" id="{CD737F3A-E8ED-4FB5-8D65-B98EC2647436}"/>
              </a:ext>
            </a:extLst>
          </p:cNvPr>
          <p:cNvSpPr>
            <a:spLocks noGrp="1"/>
          </p:cNvSpPr>
          <p:nvPr>
            <p:ph type="title"/>
          </p:nvPr>
        </p:nvSpPr>
        <p:spPr/>
        <p:txBody>
          <a:bodyPr/>
          <a:lstStyle/>
          <a:p>
            <a:r>
              <a:rPr lang="en-US" dirty="0"/>
              <a:t>Live</a:t>
            </a:r>
            <a:r>
              <a:rPr lang="en-US" baseline="0" dirty="0"/>
              <a:t> Data Connection to SSAS Tabular</a:t>
            </a:r>
            <a:endParaRPr lang="en-US" dirty="0"/>
          </a:p>
        </p:txBody>
      </p:sp>
    </p:spTree>
    <p:extLst>
      <p:ext uri="{BB962C8B-B14F-4D97-AF65-F5344CB8AC3E}">
        <p14:creationId xmlns:p14="http://schemas.microsoft.com/office/powerpoint/2010/main" val="37817090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A3EB4-C894-498D-AB84-42C3B964F62B}"/>
              </a:ext>
            </a:extLst>
          </p:cNvPr>
          <p:cNvSpPr>
            <a:spLocks noGrp="1"/>
          </p:cNvSpPr>
          <p:nvPr>
            <p:ph type="title"/>
          </p:nvPr>
        </p:nvSpPr>
        <p:spPr/>
        <p:txBody>
          <a:bodyPr/>
          <a:lstStyle/>
          <a:p>
            <a:r>
              <a:rPr lang="en-US" dirty="0"/>
              <a:t>Composite models</a:t>
            </a:r>
          </a:p>
        </p:txBody>
      </p:sp>
      <p:sp>
        <p:nvSpPr>
          <p:cNvPr id="3" name="Content Placeholder 2">
            <a:extLst>
              <a:ext uri="{FF2B5EF4-FFF2-40B4-BE49-F238E27FC236}">
                <a16:creationId xmlns:a16="http://schemas.microsoft.com/office/drawing/2014/main" id="{66F93A59-B95B-4BD9-B55A-1717E6AF41E4}"/>
              </a:ext>
            </a:extLst>
          </p:cNvPr>
          <p:cNvSpPr>
            <a:spLocks noGrp="1"/>
          </p:cNvSpPr>
          <p:nvPr>
            <p:ph idx="1"/>
          </p:nvPr>
        </p:nvSpPr>
        <p:spPr/>
        <p:txBody>
          <a:bodyPr/>
          <a:lstStyle/>
          <a:p>
            <a:endParaRPr lang="en-US" dirty="0"/>
          </a:p>
          <a:p>
            <a:r>
              <a:rPr lang="en-US" dirty="0"/>
              <a:t>Hybrid of Importing</a:t>
            </a:r>
            <a:r>
              <a:rPr lang="en-US" baseline="0" dirty="0"/>
              <a:t> data and </a:t>
            </a:r>
            <a:r>
              <a:rPr lang="en-US" baseline="0" dirty="0" err="1"/>
              <a:t>DirectQuery</a:t>
            </a:r>
            <a:endParaRPr lang="en-US" baseline="0" dirty="0"/>
          </a:p>
          <a:p>
            <a:r>
              <a:rPr lang="en-US" baseline="0" dirty="0"/>
              <a:t>Allows for slower changing data to be cached through Import</a:t>
            </a:r>
          </a:p>
          <a:p>
            <a:pPr lvl="1"/>
            <a:r>
              <a:rPr lang="en-US" dirty="0"/>
              <a:t>Data must be refreshed using Dataset Schedule</a:t>
            </a:r>
            <a:endParaRPr lang="en-US" baseline="0" dirty="0"/>
          </a:p>
          <a:p>
            <a:r>
              <a:rPr lang="en-US" baseline="0" dirty="0"/>
              <a:t>Allows rapid changing data to be accessed through </a:t>
            </a:r>
            <a:r>
              <a:rPr lang="en-US" baseline="0" dirty="0" err="1"/>
              <a:t>DirectQuery</a:t>
            </a:r>
            <a:endParaRPr lang="en-US" baseline="0" dirty="0"/>
          </a:p>
          <a:p>
            <a:pPr lvl="1"/>
            <a:r>
              <a:rPr lang="en-US" dirty="0"/>
              <a:t>Queries are passed through natively to data source</a:t>
            </a:r>
          </a:p>
          <a:p>
            <a:pPr lvl="1"/>
            <a:r>
              <a:rPr lang="en-US" baseline="0" dirty="0"/>
              <a:t>Can have performance impact</a:t>
            </a:r>
          </a:p>
          <a:p>
            <a:pPr lvl="1"/>
            <a:r>
              <a:rPr lang="en-US" dirty="0"/>
              <a:t>Provides real-time view of data source at query time</a:t>
            </a:r>
            <a:endParaRPr lang="en-US" baseline="0" dirty="0"/>
          </a:p>
        </p:txBody>
      </p:sp>
    </p:spTree>
    <p:extLst>
      <p:ext uri="{BB962C8B-B14F-4D97-AF65-F5344CB8AC3E}">
        <p14:creationId xmlns:p14="http://schemas.microsoft.com/office/powerpoint/2010/main" val="12604868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33823-27D9-45C9-B3FD-7CF586ADD0F9}"/>
              </a:ext>
            </a:extLst>
          </p:cNvPr>
          <p:cNvSpPr>
            <a:spLocks noGrp="1"/>
          </p:cNvSpPr>
          <p:nvPr>
            <p:ph type="title"/>
          </p:nvPr>
        </p:nvSpPr>
        <p:spPr/>
        <p:txBody>
          <a:bodyPr/>
          <a:lstStyle/>
          <a:p>
            <a:r>
              <a:rPr lang="en-US" dirty="0"/>
              <a:t>Resources and Whitepapers</a:t>
            </a:r>
          </a:p>
        </p:txBody>
      </p:sp>
      <p:sp>
        <p:nvSpPr>
          <p:cNvPr id="3" name="Text Placeholder 2">
            <a:extLst>
              <a:ext uri="{FF2B5EF4-FFF2-40B4-BE49-F238E27FC236}">
                <a16:creationId xmlns:a16="http://schemas.microsoft.com/office/drawing/2014/main" id="{DA25378F-A835-4138-B8E2-8CE735EFED02}"/>
              </a:ext>
            </a:extLst>
          </p:cNvPr>
          <p:cNvSpPr>
            <a:spLocks noGrp="1"/>
          </p:cNvSpPr>
          <p:nvPr>
            <p:ph idx="1"/>
          </p:nvPr>
        </p:nvSpPr>
        <p:spPr>
          <a:xfrm>
            <a:off x="838200" y="1825625"/>
            <a:ext cx="10515600" cy="1073692"/>
          </a:xfrm>
        </p:spPr>
        <p:txBody>
          <a:bodyPr>
            <a:normAutofit/>
          </a:bodyPr>
          <a:lstStyle/>
          <a:p>
            <a:pPr>
              <a:lnSpc>
                <a:spcPct val="100000"/>
              </a:lnSpc>
              <a:spcBef>
                <a:spcPts val="0"/>
              </a:spcBef>
            </a:pPr>
            <a:r>
              <a:rPr lang="en-US" sz="1400" dirty="0"/>
              <a:t>Planning a Power BI Enterprise Deployment Whitepaper - </a:t>
            </a:r>
            <a:r>
              <a:rPr lang="en-US" sz="1400" dirty="0">
                <a:hlinkClick r:id="rId2"/>
              </a:rPr>
              <a:t>https://aka.ms/pbienterprisedeploy</a:t>
            </a:r>
            <a:r>
              <a:rPr lang="en-US" sz="1400" dirty="0"/>
              <a:t> </a:t>
            </a:r>
          </a:p>
          <a:p>
            <a:pPr>
              <a:lnSpc>
                <a:spcPct val="100000"/>
              </a:lnSpc>
              <a:spcBef>
                <a:spcPts val="0"/>
              </a:spcBef>
            </a:pPr>
            <a:r>
              <a:rPr lang="en-US" sz="1400" dirty="0"/>
              <a:t>Planning Large-Scale Power BI Deployments</a:t>
            </a:r>
            <a:r>
              <a:rPr lang="en-US" sz="1400" dirty="0">
                <a:hlinkClick r:id="rId3">
                  <a:extLst>
                    <a:ext uri="{A12FA001-AC4F-418D-AE19-62706E023703}">
                      <ahyp:hlinkClr xmlns:ahyp="http://schemas.microsoft.com/office/drawing/2018/hyperlinkcolor" val="tx"/>
                    </a:ext>
                  </a:extLst>
                </a:hlinkClick>
              </a:rPr>
              <a:t> </a:t>
            </a:r>
            <a:r>
              <a:rPr lang="en-US" sz="1400" dirty="0"/>
              <a:t>- </a:t>
            </a:r>
            <a:r>
              <a:rPr lang="en-US" sz="1400" dirty="0">
                <a:hlinkClick r:id="rId3"/>
              </a:rPr>
              <a:t>https://www.youtube.com/watch?v=PgS2kuD94xA</a:t>
            </a:r>
            <a:r>
              <a:rPr lang="en-US" sz="1400" dirty="0"/>
              <a:t> </a:t>
            </a:r>
          </a:p>
          <a:p>
            <a:pPr>
              <a:lnSpc>
                <a:spcPct val="100000"/>
              </a:lnSpc>
              <a:spcBef>
                <a:spcPts val="0"/>
              </a:spcBef>
            </a:pPr>
            <a:r>
              <a:rPr lang="en-US" sz="1400" dirty="0"/>
              <a:t>Enterprise BI deployments and governance with PowerBI  - </a:t>
            </a:r>
            <a:r>
              <a:rPr lang="en-US" sz="1400" dirty="0">
                <a:hlinkClick r:id="rId4"/>
              </a:rPr>
              <a:t>https://www.youtube.com/watch?v=K-zEWICvICM</a:t>
            </a:r>
            <a:r>
              <a:rPr lang="en-US" sz="1400" dirty="0"/>
              <a:t> </a:t>
            </a:r>
          </a:p>
          <a:p>
            <a:pPr>
              <a:lnSpc>
                <a:spcPct val="100000"/>
              </a:lnSpc>
              <a:spcBef>
                <a:spcPts val="0"/>
              </a:spcBef>
            </a:pPr>
            <a:r>
              <a:rPr lang="en-US" sz="1400" dirty="0"/>
              <a:t>Power BI Governance and deployment approaches - </a:t>
            </a:r>
            <a:r>
              <a:rPr lang="en-US" sz="1400" dirty="0">
                <a:hlinkClick r:id="rId5"/>
              </a:rPr>
              <a:t>https://docs.microsoft.com/en-us/power-bi/service-admin-governance</a:t>
            </a:r>
            <a:r>
              <a:rPr lang="en-US" sz="1400" dirty="0"/>
              <a:t> </a:t>
            </a:r>
          </a:p>
          <a:p>
            <a:pPr marL="0" indent="0">
              <a:lnSpc>
                <a:spcPct val="100000"/>
              </a:lnSpc>
              <a:spcBef>
                <a:spcPts val="0"/>
              </a:spcBef>
            </a:pPr>
            <a:endParaRPr lang="en-US" sz="1400" dirty="0"/>
          </a:p>
        </p:txBody>
      </p:sp>
    </p:spTree>
    <p:extLst>
      <p:ext uri="{BB962C8B-B14F-4D97-AF65-F5344CB8AC3E}">
        <p14:creationId xmlns:p14="http://schemas.microsoft.com/office/powerpoint/2010/main" val="1742816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8469-EDF5-4A4F-A587-626AD15FC6C4}"/>
              </a:ext>
            </a:extLst>
          </p:cNvPr>
          <p:cNvSpPr>
            <a:spLocks noGrp="1"/>
          </p:cNvSpPr>
          <p:nvPr>
            <p:ph type="title"/>
          </p:nvPr>
        </p:nvSpPr>
        <p:spPr/>
        <p:txBody>
          <a:bodyPr/>
          <a:lstStyle/>
          <a:p>
            <a:r>
              <a:rPr lang="en-US" dirty="0"/>
              <a:t>Resources</a:t>
            </a:r>
          </a:p>
        </p:txBody>
      </p:sp>
      <p:sp>
        <p:nvSpPr>
          <p:cNvPr id="7" name="Rectangle 6">
            <a:extLst>
              <a:ext uri="{FF2B5EF4-FFF2-40B4-BE49-F238E27FC236}">
                <a16:creationId xmlns:a16="http://schemas.microsoft.com/office/drawing/2014/main" id="{F6754B3A-AD54-4A55-8A16-9ED553839CC7}"/>
              </a:ext>
            </a:extLst>
          </p:cNvPr>
          <p:cNvSpPr/>
          <p:nvPr/>
        </p:nvSpPr>
        <p:spPr>
          <a:xfrm>
            <a:off x="491764" y="1419415"/>
            <a:ext cx="10747527" cy="5315914"/>
          </a:xfrm>
          <a:prstGeom prst="rect">
            <a:avLst/>
          </a:prstGeom>
        </p:spPr>
        <p:txBody>
          <a:bodyPr wrap="square" lIns="0" tIns="0" rIns="0" bIns="0">
            <a:noAutofit/>
          </a:bodyPr>
          <a:lstStyle/>
          <a:p>
            <a:pPr marL="0" marR="0" lvl="1" indent="0" algn="l" defTabSz="914400" rtl="0" eaLnBrk="1" fontAlgn="auto" latinLnBrk="0" hangingPunct="1">
              <a:lnSpc>
                <a:spcPct val="100000"/>
              </a:lnSpc>
              <a:spcBef>
                <a:spcPts val="600"/>
              </a:spcBef>
              <a:spcAft>
                <a:spcPts val="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Documentation</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3"/>
              </a:rPr>
              <a:t>https://docs.microsoft.com/en-us/power-bi/</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Guided Learning</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4"/>
              </a:rPr>
              <a:t>https://docs.microsoft.com/en-us/power-bi/guided-learning/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Webinars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5"/>
              </a:rPr>
              <a:t>https://docs.microsoft.com/en-us/power-bi/webinars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Whitepapers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6"/>
              </a:rPr>
              <a:t>https://docs.microsoft.com/en-us/power-bi/whitepapers</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2800" b="0" i="0" u="none" strike="noStrike" kern="1200" cap="none" spc="-102" normalizeH="0" baseline="0" noProof="0" dirty="0">
                <a:ln w="3175">
                  <a:noFill/>
                </a:ln>
                <a:solidFill>
                  <a:srgbClr val="353535"/>
                </a:solidFill>
                <a:effectLst/>
                <a:uLnTx/>
                <a:uFillTx/>
                <a:latin typeface="Segoe UI Light"/>
                <a:ea typeface="+mn-ea"/>
                <a:cs typeface="Segoe UI" pitchFamily="34" charset="0"/>
              </a:rPr>
              <a:t>Power BI Blogs</a:t>
            </a:r>
          </a:p>
          <a:p>
            <a:pPr marL="0" marR="0" lvl="1" indent="0" algn="l" defTabSz="914400" rtl="0" eaLnBrk="1" fontAlgn="auto" latinLnBrk="0" hangingPunct="1">
              <a:lnSpc>
                <a:spcPct val="100000"/>
              </a:lnSpc>
              <a:spcBef>
                <a:spcPts val="0"/>
              </a:spcBef>
              <a:spcAft>
                <a:spcPts val="1200"/>
              </a:spcAft>
              <a:buClrTx/>
              <a:buSzPct val="90000"/>
              <a:buFontTx/>
              <a:buNone/>
              <a:tabLst/>
              <a:defRPr/>
            </a:pPr>
            <a:r>
              <a:rPr kumimoji="0" lang="en-US" sz="1800" b="0" i="0" u="sng" strike="noStrike" kern="1200" cap="none" spc="0" normalizeH="0" baseline="0" noProof="0" dirty="0">
                <a:ln>
                  <a:noFill/>
                </a:ln>
                <a:solidFill>
                  <a:srgbClr val="353535"/>
                </a:solidFill>
                <a:effectLst/>
                <a:uLnTx/>
                <a:uFillTx/>
                <a:latin typeface="Segoe UI Semilight"/>
                <a:ea typeface="+mn-ea"/>
                <a:cs typeface="+mn-cs"/>
                <a:hlinkClick r:id="rId7"/>
              </a:rPr>
              <a:t>https://powerbi.microsoft.com/en-us/blog/</a:t>
            </a: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a:p>
            <a:pPr marL="0" marR="0" lvl="1" indent="0" algn="l" defTabSz="914400" rtl="0" eaLnBrk="1" fontAlgn="auto" latinLnBrk="0" hangingPunct="1">
              <a:lnSpc>
                <a:spcPct val="100000"/>
              </a:lnSpc>
              <a:spcBef>
                <a:spcPts val="0"/>
              </a:spcBef>
              <a:spcAft>
                <a:spcPts val="1200"/>
              </a:spcAft>
              <a:buClrTx/>
              <a:buSzPct val="90000"/>
              <a:buFontTx/>
              <a:buNone/>
              <a:tabLst/>
              <a:defRPr/>
            </a:pPr>
            <a:endParaRPr kumimoji="0" lang="en-US" sz="1800" b="0" i="0" u="sng" strike="noStrike" kern="1200" cap="none" spc="0" normalizeH="0" baseline="0" noProof="0" dirty="0">
              <a:ln>
                <a:noFill/>
              </a:ln>
              <a:solidFill>
                <a:srgbClr val="353535"/>
              </a:solidFill>
              <a:effectLst/>
              <a:uLnTx/>
              <a:uFillTx/>
              <a:latin typeface="Segoe UI Semilight"/>
              <a:ea typeface="+mn-ea"/>
              <a:cs typeface="+mn-cs"/>
            </a:endParaRPr>
          </a:p>
        </p:txBody>
      </p:sp>
      <p:cxnSp>
        <p:nvCxnSpPr>
          <p:cNvPr id="8" name="Straight Connector 7">
            <a:extLst>
              <a:ext uri="{FF2B5EF4-FFF2-40B4-BE49-F238E27FC236}">
                <a16:creationId xmlns:a16="http://schemas.microsoft.com/office/drawing/2014/main" id="{43436FBF-05BF-40AA-B62C-59E2EC9E684B}"/>
              </a:ext>
            </a:extLst>
          </p:cNvPr>
          <p:cNvCxnSpPr>
            <a:cxnSpLocks/>
          </p:cNvCxnSpPr>
          <p:nvPr/>
        </p:nvCxnSpPr>
        <p:spPr>
          <a:xfrm>
            <a:off x="523697" y="5269592"/>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7C6472-EC69-4A9E-BE3A-E4F6C6504958}"/>
              </a:ext>
            </a:extLst>
          </p:cNvPr>
          <p:cNvCxnSpPr>
            <a:cxnSpLocks/>
          </p:cNvCxnSpPr>
          <p:nvPr/>
        </p:nvCxnSpPr>
        <p:spPr>
          <a:xfrm>
            <a:off x="523697" y="4278816"/>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5C22E81-D743-4815-9875-65AC536AB903}"/>
              </a:ext>
            </a:extLst>
          </p:cNvPr>
          <p:cNvCxnSpPr>
            <a:cxnSpLocks/>
          </p:cNvCxnSpPr>
          <p:nvPr/>
        </p:nvCxnSpPr>
        <p:spPr>
          <a:xfrm>
            <a:off x="523697" y="2244710"/>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AAC732C-72CB-4F65-BB60-D582FEDB7BA0}"/>
              </a:ext>
            </a:extLst>
          </p:cNvPr>
          <p:cNvCxnSpPr>
            <a:cxnSpLocks/>
          </p:cNvCxnSpPr>
          <p:nvPr/>
        </p:nvCxnSpPr>
        <p:spPr>
          <a:xfrm>
            <a:off x="523697" y="3249023"/>
            <a:ext cx="11430000" cy="0"/>
          </a:xfrm>
          <a:prstGeom prst="line">
            <a:avLst/>
          </a:prstGeom>
          <a:ln w="12700">
            <a:solidFill>
              <a:schemeClr val="accent6">
                <a:lumMod val="5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3195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995" y="620428"/>
            <a:ext cx="11306469" cy="403137"/>
          </a:xfrm>
        </p:spPr>
        <p:txBody>
          <a:bodyPr>
            <a:normAutofit fontScale="90000"/>
          </a:bodyPr>
          <a:lstStyle/>
          <a:p>
            <a:r>
              <a:rPr lang="en-US" sz="2800" dirty="0">
                <a:solidFill>
                  <a:schemeClr val="tx1"/>
                </a:solidFill>
              </a:rPr>
              <a:t>Pair Power BI with Microsoft Information Protection and Microsoft Cloud App Security to better protect Power BI data</a:t>
            </a:r>
          </a:p>
        </p:txBody>
      </p:sp>
      <p:sp>
        <p:nvSpPr>
          <p:cNvPr id="5" name="Rectangle 4">
            <a:extLst>
              <a:ext uri="{FF2B5EF4-FFF2-40B4-BE49-F238E27FC236}">
                <a16:creationId xmlns:a16="http://schemas.microsoft.com/office/drawing/2014/main" id="{7E7ABAA9-B0DD-4D41-80D6-3841C773072A}"/>
              </a:ext>
            </a:extLst>
          </p:cNvPr>
          <p:cNvSpPr/>
          <p:nvPr/>
        </p:nvSpPr>
        <p:spPr>
          <a:xfrm>
            <a:off x="294950" y="3567821"/>
            <a:ext cx="2790967" cy="1477328"/>
          </a:xfrm>
          <a:prstGeom prst="rect">
            <a:avLst/>
          </a:prstGeom>
        </p:spPr>
        <p:txBody>
          <a:bodyPr wrap="square">
            <a:spAutoFit/>
          </a:bodyPr>
          <a:lstStyle/>
          <a:p>
            <a:pPr algn="ctr">
              <a:defRPr/>
            </a:pPr>
            <a:r>
              <a:rPr lang="en-US" dirty="0">
                <a:solidFill>
                  <a:schemeClr val="dk1"/>
                </a:solidFill>
              </a:rPr>
              <a:t>Apply sensitivity labels familiar in Office 365 apps like Word, Excel, PowerPoint, and Outlook to Power BI data.</a:t>
            </a:r>
          </a:p>
        </p:txBody>
      </p:sp>
      <p:sp>
        <p:nvSpPr>
          <p:cNvPr id="6" name="Rectangle 5">
            <a:extLst>
              <a:ext uri="{FF2B5EF4-FFF2-40B4-BE49-F238E27FC236}">
                <a16:creationId xmlns:a16="http://schemas.microsoft.com/office/drawing/2014/main" id="{DA8684A2-ED15-4845-89F5-04F755DF591C}"/>
              </a:ext>
            </a:extLst>
          </p:cNvPr>
          <p:cNvSpPr/>
          <p:nvPr/>
        </p:nvSpPr>
        <p:spPr>
          <a:xfrm>
            <a:off x="3476010" y="3567821"/>
            <a:ext cx="2572697" cy="1754326"/>
          </a:xfrm>
          <a:prstGeom prst="rect">
            <a:avLst/>
          </a:prstGeom>
        </p:spPr>
        <p:txBody>
          <a:bodyPr wrap="square">
            <a:spAutoFit/>
          </a:bodyPr>
          <a:lstStyle/>
          <a:p>
            <a:pPr lvl="0" algn="ctr" defTabSz="914367">
              <a:defRPr/>
            </a:pPr>
            <a:r>
              <a:rPr lang="en-US" dirty="0">
                <a:solidFill>
                  <a:schemeClr val="dk1"/>
                </a:solidFill>
              </a:rPr>
              <a:t>Extend protection and governance policies to  Power BI data—including exported data—with Microsoft Information Protection.</a:t>
            </a:r>
            <a:endParaRPr kumimoji="0" lang="en-US" b="0" i="0" u="none" strike="noStrike" kern="1200" cap="none" spc="0" normalizeH="0" baseline="0" noProof="0" dirty="0">
              <a:ln>
                <a:noFill/>
              </a:ln>
              <a:gradFill>
                <a:gsLst>
                  <a:gs pos="0">
                    <a:srgbClr val="3C3C41"/>
                  </a:gs>
                  <a:gs pos="100000">
                    <a:srgbClr val="3C3C41"/>
                  </a:gs>
                </a:gsLst>
                <a:lin ang="5400000" scaled="0"/>
              </a:gradFill>
              <a:effectLst/>
              <a:uLnTx/>
              <a:uFillTx/>
              <a:latin typeface="Segoe UI"/>
              <a:ea typeface="Calibri" panose="020F050202020403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AFBD1D60-49E5-44D2-8EEF-5D8645C91A0C}"/>
              </a:ext>
            </a:extLst>
          </p:cNvPr>
          <p:cNvSpPr/>
          <p:nvPr/>
        </p:nvSpPr>
        <p:spPr>
          <a:xfrm>
            <a:off x="6258576" y="3619939"/>
            <a:ext cx="2790967" cy="1477328"/>
          </a:xfrm>
          <a:prstGeom prst="rect">
            <a:avLst/>
          </a:prstGeom>
        </p:spPr>
        <p:txBody>
          <a:bodyPr wrap="square">
            <a:spAutoFit/>
          </a:bodyPr>
          <a:lstStyle/>
          <a:p>
            <a:pPr algn="ctr" defTabSz="914367">
              <a:defRPr/>
            </a:pPr>
            <a:r>
              <a:rPr lang="en-US" dirty="0">
                <a:solidFill>
                  <a:schemeClr val="dk1"/>
                </a:solidFill>
              </a:rPr>
              <a:t>Better meet privacy and regulatory requirements with oversight of sensitive data through Microsoft Cloud App Security.</a:t>
            </a:r>
          </a:p>
        </p:txBody>
      </p:sp>
      <p:sp>
        <p:nvSpPr>
          <p:cNvPr id="8" name="Rectangle 7">
            <a:extLst>
              <a:ext uri="{FF2B5EF4-FFF2-40B4-BE49-F238E27FC236}">
                <a16:creationId xmlns:a16="http://schemas.microsoft.com/office/drawing/2014/main" id="{7B62C581-769B-46AB-B682-5AA94D1EEDC3}"/>
              </a:ext>
            </a:extLst>
          </p:cNvPr>
          <p:cNvSpPr/>
          <p:nvPr/>
        </p:nvSpPr>
        <p:spPr>
          <a:xfrm>
            <a:off x="9300949" y="3567821"/>
            <a:ext cx="2743199" cy="1754326"/>
          </a:xfrm>
          <a:prstGeom prst="rect">
            <a:avLst/>
          </a:prstGeom>
        </p:spPr>
        <p:txBody>
          <a:bodyPr wrap="square">
            <a:spAutoFit/>
          </a:bodyPr>
          <a:lstStyle/>
          <a:p>
            <a:r>
              <a:rPr lang="en-US" dirty="0">
                <a:solidFill>
                  <a:schemeClr val="dk1"/>
                </a:solidFill>
              </a:rPr>
              <a:t>Help prevent exposure of sensitive data by blocking risky user activities, in real time, with Microsoft Cloud App Security.  </a:t>
            </a:r>
          </a:p>
        </p:txBody>
      </p:sp>
      <p:grpSp>
        <p:nvGrpSpPr>
          <p:cNvPr id="26" name="Group 25">
            <a:extLst>
              <a:ext uri="{FF2B5EF4-FFF2-40B4-BE49-F238E27FC236}">
                <a16:creationId xmlns:a16="http://schemas.microsoft.com/office/drawing/2014/main" id="{F39018C1-055B-4766-8115-5E34015F33AB}"/>
              </a:ext>
            </a:extLst>
          </p:cNvPr>
          <p:cNvGrpSpPr/>
          <p:nvPr/>
        </p:nvGrpSpPr>
        <p:grpSpPr>
          <a:xfrm>
            <a:off x="9834276" y="1923578"/>
            <a:ext cx="1387496" cy="1387496"/>
            <a:chOff x="9834276" y="2169763"/>
            <a:chExt cx="1387496" cy="1387496"/>
          </a:xfrm>
        </p:grpSpPr>
        <p:sp>
          <p:nvSpPr>
            <p:cNvPr id="17" name="Oval 16">
              <a:extLst>
                <a:ext uri="{FF2B5EF4-FFF2-40B4-BE49-F238E27FC236}">
                  <a16:creationId xmlns:a16="http://schemas.microsoft.com/office/drawing/2014/main" id="{4B176D80-BDAE-4D89-B610-2D03DB9526AB}"/>
                </a:ext>
              </a:extLst>
            </p:cNvPr>
            <p:cNvSpPr/>
            <p:nvPr/>
          </p:nvSpPr>
          <p:spPr bwMode="auto">
            <a:xfrm>
              <a:off x="9834276" y="2169763"/>
              <a:ext cx="1387496" cy="1387496"/>
            </a:xfrm>
            <a:prstGeom prst="ellipse">
              <a:avLst/>
            </a:prstGeom>
            <a:solidFill>
              <a:schemeClr val="tx1">
                <a:lumMod val="50000"/>
              </a:schemeClr>
            </a:solidFill>
            <a:ln>
              <a:solidFill>
                <a:srgbClr val="F2C8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2" name="Group 31">
              <a:extLst>
                <a:ext uri="{FF2B5EF4-FFF2-40B4-BE49-F238E27FC236}">
                  <a16:creationId xmlns:a16="http://schemas.microsoft.com/office/drawing/2014/main" id="{7658DBF2-D1A4-4A99-9C39-94FC10F941C2}"/>
                </a:ext>
              </a:extLst>
            </p:cNvPr>
            <p:cNvGrpSpPr/>
            <p:nvPr/>
          </p:nvGrpSpPr>
          <p:grpSpPr>
            <a:xfrm>
              <a:off x="10244514" y="2570616"/>
              <a:ext cx="567020" cy="585790"/>
              <a:chOff x="2896552" y="3777456"/>
              <a:chExt cx="455613" cy="470695"/>
            </a:xfrm>
          </p:grpSpPr>
          <p:grpSp>
            <p:nvGrpSpPr>
              <p:cNvPr id="33" name="Group 32">
                <a:extLst>
                  <a:ext uri="{FF2B5EF4-FFF2-40B4-BE49-F238E27FC236}">
                    <a16:creationId xmlns:a16="http://schemas.microsoft.com/office/drawing/2014/main" id="{D2E875BD-325F-4363-BC26-91EA78FB6F01}"/>
                  </a:ext>
                </a:extLst>
              </p:cNvPr>
              <p:cNvGrpSpPr/>
              <p:nvPr/>
            </p:nvGrpSpPr>
            <p:grpSpPr>
              <a:xfrm>
                <a:off x="2896552" y="3777456"/>
                <a:ext cx="455613" cy="470695"/>
                <a:chOff x="2896552" y="3777456"/>
                <a:chExt cx="455613" cy="470695"/>
              </a:xfrm>
            </p:grpSpPr>
            <p:sp>
              <p:nvSpPr>
                <p:cNvPr id="37" name="Freeform 19">
                  <a:extLst>
                    <a:ext uri="{FF2B5EF4-FFF2-40B4-BE49-F238E27FC236}">
                      <a16:creationId xmlns:a16="http://schemas.microsoft.com/office/drawing/2014/main" id="{589E50B8-20A3-4E46-B27A-1FE6F1FC3F69}"/>
                    </a:ext>
                  </a:extLst>
                </p:cNvPr>
                <p:cNvSpPr>
                  <a:spLocks noEditPoints="1"/>
                </p:cNvSpPr>
                <p:nvPr/>
              </p:nvSpPr>
              <p:spPr bwMode="auto">
                <a:xfrm>
                  <a:off x="2896552" y="3777456"/>
                  <a:ext cx="455613" cy="265113"/>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rgbClr val="F2C8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8" name="Freeform 20">
                  <a:extLst>
                    <a:ext uri="{FF2B5EF4-FFF2-40B4-BE49-F238E27FC236}">
                      <a16:creationId xmlns:a16="http://schemas.microsoft.com/office/drawing/2014/main" id="{BB6E0794-3016-4BBF-8101-252139318A61}"/>
                    </a:ext>
                  </a:extLst>
                </p:cNvPr>
                <p:cNvSpPr>
                  <a:spLocks noEditPoints="1"/>
                </p:cNvSpPr>
                <p:nvPr/>
              </p:nvSpPr>
              <p:spPr bwMode="auto">
                <a:xfrm>
                  <a:off x="2896552" y="3910013"/>
                  <a:ext cx="455613" cy="338138"/>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rgbClr val="F2C81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E14DAA36-1AD6-4D58-83AD-D8C9B80FEB3C}"/>
                  </a:ext>
                </a:extLst>
              </p:cNvPr>
              <p:cNvGrpSpPr/>
              <p:nvPr/>
            </p:nvGrpSpPr>
            <p:grpSpPr>
              <a:xfrm>
                <a:off x="3025136" y="3983915"/>
                <a:ext cx="198444" cy="198444"/>
                <a:chOff x="5576992" y="1906095"/>
                <a:chExt cx="274320" cy="274320"/>
              </a:xfrm>
            </p:grpSpPr>
            <p:sp>
              <p:nvSpPr>
                <p:cNvPr id="35" name="Graphic 73">
                  <a:extLst>
                    <a:ext uri="{FF2B5EF4-FFF2-40B4-BE49-F238E27FC236}">
                      <a16:creationId xmlns:a16="http://schemas.microsoft.com/office/drawing/2014/main" id="{7E049F3F-2DF7-48D0-87CA-97C347EE116C}"/>
                    </a:ext>
                  </a:extLst>
                </p:cNvPr>
                <p:cNvSpPr/>
                <p:nvPr/>
              </p:nvSpPr>
              <p:spPr>
                <a:xfrm>
                  <a:off x="5576992" y="1906095"/>
                  <a:ext cx="274320" cy="274320"/>
                </a:xfrm>
                <a:prstGeom prst="ellipse">
                  <a:avLst/>
                </a:prstGeom>
                <a:solidFill>
                  <a:schemeClr val="bg1"/>
                </a:solidFill>
                <a:ln w="72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85B604A-8077-4E66-B181-F75932260687}"/>
                    </a:ext>
                  </a:extLst>
                </p:cNvPr>
                <p:cNvSpPr/>
                <p:nvPr/>
              </p:nvSpPr>
              <p:spPr>
                <a:xfrm>
                  <a:off x="5642578" y="1974067"/>
                  <a:ext cx="143148" cy="138376"/>
                </a:xfrm>
                <a:custGeom>
                  <a:avLst/>
                  <a:gdLst>
                    <a:gd name="connsiteX0" fmla="*/ 494115 w 482534"/>
                    <a:gd name="connsiteY0" fmla="*/ 241106 h 466449"/>
                    <a:gd name="connsiteX1" fmla="*/ 247058 w 482534"/>
                    <a:gd name="connsiteY1" fmla="*/ 482212 h 466449"/>
                    <a:gd name="connsiteX2" fmla="*/ 0 w 482534"/>
                    <a:gd name="connsiteY2" fmla="*/ 241106 h 466449"/>
                    <a:gd name="connsiteX3" fmla="*/ 247058 w 482534"/>
                    <a:gd name="connsiteY3" fmla="*/ 0 h 466449"/>
                    <a:gd name="connsiteX4" fmla="*/ 247058 w 482534"/>
                    <a:gd name="connsiteY4" fmla="*/ 241106 h 466449"/>
                    <a:gd name="connsiteX5" fmla="*/ 494115 w 482534"/>
                    <a:gd name="connsiteY5" fmla="*/ 241106 h 466449"/>
                    <a:gd name="connsiteX6" fmla="*/ 494115 w 482534"/>
                    <a:gd name="connsiteY6" fmla="*/ 241106 h 466449"/>
                    <a:gd name="connsiteX7" fmla="*/ 494115 w 482534"/>
                    <a:gd name="connsiteY7" fmla="*/ 241106 h 466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534" h="466449">
                      <a:moveTo>
                        <a:pt x="494115" y="241106"/>
                      </a:moveTo>
                      <a:cubicBezTo>
                        <a:pt x="494115" y="374929"/>
                        <a:pt x="384098" y="482212"/>
                        <a:pt x="247058" y="482212"/>
                      </a:cubicBezTo>
                      <a:cubicBezTo>
                        <a:pt x="110018" y="482212"/>
                        <a:pt x="0" y="374929"/>
                        <a:pt x="0" y="241106"/>
                      </a:cubicBezTo>
                      <a:cubicBezTo>
                        <a:pt x="0" y="108892"/>
                        <a:pt x="110018" y="0"/>
                        <a:pt x="247058" y="0"/>
                      </a:cubicBezTo>
                      <a:cubicBezTo>
                        <a:pt x="247058" y="241106"/>
                        <a:pt x="247058" y="241106"/>
                        <a:pt x="247058" y="241106"/>
                      </a:cubicBezTo>
                      <a:lnTo>
                        <a:pt x="494115" y="241106"/>
                      </a:lnTo>
                      <a:lnTo>
                        <a:pt x="494115" y="241106"/>
                      </a:lnTo>
                      <a:lnTo>
                        <a:pt x="494115" y="241106"/>
                      </a:lnTo>
                      <a:close/>
                    </a:path>
                  </a:pathLst>
                </a:custGeom>
                <a:solidFill>
                  <a:srgbClr val="F2C81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grpSp>
        <p:nvGrpSpPr>
          <p:cNvPr id="22" name="Group 21">
            <a:extLst>
              <a:ext uri="{FF2B5EF4-FFF2-40B4-BE49-F238E27FC236}">
                <a16:creationId xmlns:a16="http://schemas.microsoft.com/office/drawing/2014/main" id="{24ABAA42-D724-46B8-8424-97B1C661258B}"/>
              </a:ext>
            </a:extLst>
          </p:cNvPr>
          <p:cNvGrpSpPr/>
          <p:nvPr/>
        </p:nvGrpSpPr>
        <p:grpSpPr>
          <a:xfrm>
            <a:off x="3942550" y="1923578"/>
            <a:ext cx="1387496" cy="1387496"/>
            <a:chOff x="3942550" y="2169763"/>
            <a:chExt cx="1387496" cy="1387496"/>
          </a:xfrm>
        </p:grpSpPr>
        <p:sp>
          <p:nvSpPr>
            <p:cNvPr id="15" name="Oval 14">
              <a:extLst>
                <a:ext uri="{FF2B5EF4-FFF2-40B4-BE49-F238E27FC236}">
                  <a16:creationId xmlns:a16="http://schemas.microsoft.com/office/drawing/2014/main" id="{C24BF64E-51E1-4AD1-BB80-90F9D923B9C5}"/>
                </a:ext>
              </a:extLst>
            </p:cNvPr>
            <p:cNvSpPr/>
            <p:nvPr/>
          </p:nvSpPr>
          <p:spPr bwMode="auto">
            <a:xfrm>
              <a:off x="3942550" y="2169763"/>
              <a:ext cx="1387496" cy="1387496"/>
            </a:xfrm>
            <a:prstGeom prst="ellipse">
              <a:avLst/>
            </a:prstGeom>
            <a:solidFill>
              <a:schemeClr val="tx1">
                <a:lumMod val="50000"/>
              </a:schemeClr>
            </a:solidFill>
            <a:ln>
              <a:solidFill>
                <a:srgbClr val="F2C8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9" name="Group 155">
              <a:extLst>
                <a:ext uri="{FF2B5EF4-FFF2-40B4-BE49-F238E27FC236}">
                  <a16:creationId xmlns:a16="http://schemas.microsoft.com/office/drawing/2014/main" id="{E48CC052-7576-4C93-9BE8-A819F4F7F62C}"/>
                </a:ext>
              </a:extLst>
            </p:cNvPr>
            <p:cNvGrpSpPr>
              <a:grpSpLocks noChangeAspect="1"/>
            </p:cNvGrpSpPr>
            <p:nvPr/>
          </p:nvGrpSpPr>
          <p:grpSpPr bwMode="auto">
            <a:xfrm>
              <a:off x="4285523" y="2512736"/>
              <a:ext cx="701551" cy="701551"/>
              <a:chOff x="4144" y="2085"/>
              <a:chExt cx="256" cy="256"/>
            </a:xfrm>
          </p:grpSpPr>
          <p:sp>
            <p:nvSpPr>
              <p:cNvPr id="40" name="AutoShape 154">
                <a:extLst>
                  <a:ext uri="{FF2B5EF4-FFF2-40B4-BE49-F238E27FC236}">
                    <a16:creationId xmlns:a16="http://schemas.microsoft.com/office/drawing/2014/main" id="{535F513D-646F-4C6E-BB8E-66B7930445CB}"/>
                  </a:ext>
                </a:extLst>
              </p:cNvPr>
              <p:cNvSpPr>
                <a:spLocks noChangeAspect="1" noChangeArrowheads="1" noTextEdit="1"/>
              </p:cNvSpPr>
              <p:nvPr/>
            </p:nvSpPr>
            <p:spPr bwMode="auto">
              <a:xfrm>
                <a:off x="4144" y="2085"/>
                <a:ext cx="256" cy="25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1" name="Freeform 156">
                <a:extLst>
                  <a:ext uri="{FF2B5EF4-FFF2-40B4-BE49-F238E27FC236}">
                    <a16:creationId xmlns:a16="http://schemas.microsoft.com/office/drawing/2014/main" id="{BFDD185C-4724-4767-B7F0-CC84289EC7BD}"/>
                  </a:ext>
                </a:extLst>
              </p:cNvPr>
              <p:cNvSpPr>
                <a:spLocks/>
              </p:cNvSpPr>
              <p:nvPr/>
            </p:nvSpPr>
            <p:spPr bwMode="auto">
              <a:xfrm>
                <a:off x="4152" y="2099"/>
                <a:ext cx="248" cy="155"/>
              </a:xfrm>
              <a:custGeom>
                <a:avLst/>
                <a:gdLst>
                  <a:gd name="T0" fmla="*/ 29 w 400"/>
                  <a:gd name="T1" fmla="*/ 80 h 250"/>
                  <a:gd name="T2" fmla="*/ 29 w 400"/>
                  <a:gd name="T3" fmla="*/ 80 h 250"/>
                  <a:gd name="T4" fmla="*/ 8 w 400"/>
                  <a:gd name="T5" fmla="*/ 111 h 250"/>
                  <a:gd name="T6" fmla="*/ 0 w 400"/>
                  <a:gd name="T7" fmla="*/ 150 h 250"/>
                  <a:gd name="T8" fmla="*/ 8 w 400"/>
                  <a:gd name="T9" fmla="*/ 189 h 250"/>
                  <a:gd name="T10" fmla="*/ 29 w 400"/>
                  <a:gd name="T11" fmla="*/ 221 h 250"/>
                  <a:gd name="T12" fmla="*/ 61 w 400"/>
                  <a:gd name="T13" fmla="*/ 243 h 250"/>
                  <a:gd name="T14" fmla="*/ 66 w 400"/>
                  <a:gd name="T15" fmla="*/ 245 h 250"/>
                  <a:gd name="T16" fmla="*/ 141 w 400"/>
                  <a:gd name="T17" fmla="*/ 170 h 250"/>
                  <a:gd name="T18" fmla="*/ 222 w 400"/>
                  <a:gd name="T19" fmla="*/ 250 h 250"/>
                  <a:gd name="T20" fmla="*/ 227 w 400"/>
                  <a:gd name="T21" fmla="*/ 250 h 250"/>
                  <a:gd name="T22" fmla="*/ 227 w 400"/>
                  <a:gd name="T23" fmla="*/ 207 h 250"/>
                  <a:gd name="T24" fmla="*/ 307 w 400"/>
                  <a:gd name="T25" fmla="*/ 207 h 250"/>
                  <a:gd name="T26" fmla="*/ 307 w 400"/>
                  <a:gd name="T27" fmla="*/ 250 h 250"/>
                  <a:gd name="T28" fmla="*/ 325 w 400"/>
                  <a:gd name="T29" fmla="*/ 250 h 250"/>
                  <a:gd name="T30" fmla="*/ 354 w 400"/>
                  <a:gd name="T31" fmla="*/ 245 h 250"/>
                  <a:gd name="T32" fmla="*/ 378 w 400"/>
                  <a:gd name="T33" fmla="*/ 228 h 250"/>
                  <a:gd name="T34" fmla="*/ 394 w 400"/>
                  <a:gd name="T35" fmla="*/ 205 h 250"/>
                  <a:gd name="T36" fmla="*/ 400 w 400"/>
                  <a:gd name="T37" fmla="*/ 175 h 250"/>
                  <a:gd name="T38" fmla="*/ 394 w 400"/>
                  <a:gd name="T39" fmla="*/ 146 h 250"/>
                  <a:gd name="T40" fmla="*/ 378 w 400"/>
                  <a:gd name="T41" fmla="*/ 122 h 250"/>
                  <a:gd name="T42" fmla="*/ 354 w 400"/>
                  <a:gd name="T43" fmla="*/ 106 h 250"/>
                  <a:gd name="T44" fmla="*/ 324 w 400"/>
                  <a:gd name="T45" fmla="*/ 100 h 250"/>
                  <a:gd name="T46" fmla="*/ 312 w 400"/>
                  <a:gd name="T47" fmla="*/ 61 h 250"/>
                  <a:gd name="T48" fmla="*/ 287 w 400"/>
                  <a:gd name="T49" fmla="*/ 29 h 250"/>
                  <a:gd name="T50" fmla="*/ 253 w 400"/>
                  <a:gd name="T51" fmla="*/ 8 h 250"/>
                  <a:gd name="T52" fmla="*/ 212 w 400"/>
                  <a:gd name="T53" fmla="*/ 0 h 250"/>
                  <a:gd name="T54" fmla="*/ 184 w 400"/>
                  <a:gd name="T55" fmla="*/ 4 h 250"/>
                  <a:gd name="T56" fmla="*/ 158 w 400"/>
                  <a:gd name="T57" fmla="*/ 14 h 250"/>
                  <a:gd name="T58" fmla="*/ 136 w 400"/>
                  <a:gd name="T59" fmla="*/ 30 h 250"/>
                  <a:gd name="T60" fmla="*/ 118 w 400"/>
                  <a:gd name="T61" fmla="*/ 52 h 250"/>
                  <a:gd name="T62" fmla="*/ 100 w 400"/>
                  <a:gd name="T63" fmla="*/ 50 h 250"/>
                  <a:gd name="T64" fmla="*/ 61 w 400"/>
                  <a:gd name="T65" fmla="*/ 58 h 250"/>
                  <a:gd name="T66" fmla="*/ 29 w 400"/>
                  <a:gd name="T67" fmla="*/ 80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0" h="250">
                    <a:moveTo>
                      <a:pt x="29" y="80"/>
                    </a:moveTo>
                    <a:lnTo>
                      <a:pt x="29" y="80"/>
                    </a:lnTo>
                    <a:cubicBezTo>
                      <a:pt x="20" y="89"/>
                      <a:pt x="13" y="99"/>
                      <a:pt x="8" y="111"/>
                    </a:cubicBezTo>
                    <a:cubicBezTo>
                      <a:pt x="2" y="124"/>
                      <a:pt x="0" y="137"/>
                      <a:pt x="0" y="150"/>
                    </a:cubicBezTo>
                    <a:cubicBezTo>
                      <a:pt x="0" y="164"/>
                      <a:pt x="2" y="177"/>
                      <a:pt x="8" y="189"/>
                    </a:cubicBezTo>
                    <a:cubicBezTo>
                      <a:pt x="13" y="201"/>
                      <a:pt x="20" y="212"/>
                      <a:pt x="29" y="221"/>
                    </a:cubicBezTo>
                    <a:cubicBezTo>
                      <a:pt x="38" y="230"/>
                      <a:pt x="49" y="237"/>
                      <a:pt x="61" y="243"/>
                    </a:cubicBezTo>
                    <a:cubicBezTo>
                      <a:pt x="63" y="243"/>
                      <a:pt x="65" y="244"/>
                      <a:pt x="66" y="245"/>
                    </a:cubicBezTo>
                    <a:lnTo>
                      <a:pt x="141" y="170"/>
                    </a:lnTo>
                    <a:lnTo>
                      <a:pt x="222" y="250"/>
                    </a:lnTo>
                    <a:lnTo>
                      <a:pt x="227" y="250"/>
                    </a:lnTo>
                    <a:lnTo>
                      <a:pt x="227" y="207"/>
                    </a:lnTo>
                    <a:lnTo>
                      <a:pt x="307" y="207"/>
                    </a:lnTo>
                    <a:lnTo>
                      <a:pt x="307" y="250"/>
                    </a:lnTo>
                    <a:lnTo>
                      <a:pt x="325" y="250"/>
                    </a:lnTo>
                    <a:cubicBezTo>
                      <a:pt x="335" y="250"/>
                      <a:pt x="345" y="248"/>
                      <a:pt x="354" y="245"/>
                    </a:cubicBezTo>
                    <a:cubicBezTo>
                      <a:pt x="363" y="241"/>
                      <a:pt x="371" y="235"/>
                      <a:pt x="378" y="228"/>
                    </a:cubicBezTo>
                    <a:cubicBezTo>
                      <a:pt x="385" y="222"/>
                      <a:pt x="390" y="214"/>
                      <a:pt x="394" y="205"/>
                    </a:cubicBezTo>
                    <a:cubicBezTo>
                      <a:pt x="398" y="196"/>
                      <a:pt x="400" y="186"/>
                      <a:pt x="400" y="175"/>
                    </a:cubicBezTo>
                    <a:cubicBezTo>
                      <a:pt x="400" y="165"/>
                      <a:pt x="398" y="155"/>
                      <a:pt x="394" y="146"/>
                    </a:cubicBezTo>
                    <a:cubicBezTo>
                      <a:pt x="390" y="137"/>
                      <a:pt x="384" y="129"/>
                      <a:pt x="378" y="122"/>
                    </a:cubicBezTo>
                    <a:cubicBezTo>
                      <a:pt x="371" y="115"/>
                      <a:pt x="363" y="110"/>
                      <a:pt x="354" y="106"/>
                    </a:cubicBezTo>
                    <a:cubicBezTo>
                      <a:pt x="344" y="102"/>
                      <a:pt x="335" y="100"/>
                      <a:pt x="324" y="100"/>
                    </a:cubicBezTo>
                    <a:cubicBezTo>
                      <a:pt x="322" y="86"/>
                      <a:pt x="318" y="73"/>
                      <a:pt x="312" y="61"/>
                    </a:cubicBezTo>
                    <a:cubicBezTo>
                      <a:pt x="305" y="48"/>
                      <a:pt x="297" y="38"/>
                      <a:pt x="287" y="29"/>
                    </a:cubicBezTo>
                    <a:cubicBezTo>
                      <a:pt x="277" y="20"/>
                      <a:pt x="266" y="13"/>
                      <a:pt x="253" y="8"/>
                    </a:cubicBezTo>
                    <a:cubicBezTo>
                      <a:pt x="240" y="3"/>
                      <a:pt x="227" y="0"/>
                      <a:pt x="212" y="0"/>
                    </a:cubicBezTo>
                    <a:cubicBezTo>
                      <a:pt x="203" y="0"/>
                      <a:pt x="193" y="2"/>
                      <a:pt x="184" y="4"/>
                    </a:cubicBezTo>
                    <a:cubicBezTo>
                      <a:pt x="175" y="6"/>
                      <a:pt x="167" y="10"/>
                      <a:pt x="158" y="14"/>
                    </a:cubicBezTo>
                    <a:cubicBezTo>
                      <a:pt x="150" y="18"/>
                      <a:pt x="143" y="24"/>
                      <a:pt x="136" y="30"/>
                    </a:cubicBezTo>
                    <a:cubicBezTo>
                      <a:pt x="129" y="37"/>
                      <a:pt x="123" y="44"/>
                      <a:pt x="118" y="52"/>
                    </a:cubicBezTo>
                    <a:cubicBezTo>
                      <a:pt x="112" y="51"/>
                      <a:pt x="106" y="50"/>
                      <a:pt x="100" y="50"/>
                    </a:cubicBezTo>
                    <a:cubicBezTo>
                      <a:pt x="86" y="50"/>
                      <a:pt x="73" y="53"/>
                      <a:pt x="61" y="58"/>
                    </a:cubicBezTo>
                    <a:cubicBezTo>
                      <a:pt x="49" y="63"/>
                      <a:pt x="38" y="71"/>
                      <a:pt x="29" y="8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2" name="Freeform 157">
                <a:extLst>
                  <a:ext uri="{FF2B5EF4-FFF2-40B4-BE49-F238E27FC236}">
                    <a16:creationId xmlns:a16="http://schemas.microsoft.com/office/drawing/2014/main" id="{FB0BA77D-9A99-444A-9E03-C79E778ED061}"/>
                  </a:ext>
                </a:extLst>
              </p:cNvPr>
              <p:cNvSpPr>
                <a:spLocks/>
              </p:cNvSpPr>
              <p:nvPr/>
            </p:nvSpPr>
            <p:spPr bwMode="auto">
              <a:xfrm>
                <a:off x="4200" y="2228"/>
                <a:ext cx="79" cy="85"/>
              </a:xfrm>
              <a:custGeom>
                <a:avLst/>
                <a:gdLst>
                  <a:gd name="T0" fmla="*/ 76 w 126"/>
                  <a:gd name="T1" fmla="*/ 138 h 138"/>
                  <a:gd name="T2" fmla="*/ 76 w 126"/>
                  <a:gd name="T3" fmla="*/ 138 h 138"/>
                  <a:gd name="T4" fmla="*/ 76 w 126"/>
                  <a:gd name="T5" fmla="*/ 51 h 138"/>
                  <a:gd name="T6" fmla="*/ 107 w 126"/>
                  <a:gd name="T7" fmla="*/ 81 h 138"/>
                  <a:gd name="T8" fmla="*/ 126 w 126"/>
                  <a:gd name="T9" fmla="*/ 62 h 138"/>
                  <a:gd name="T10" fmla="*/ 106 w 126"/>
                  <a:gd name="T11" fmla="*/ 42 h 138"/>
                  <a:gd name="T12" fmla="*/ 63 w 126"/>
                  <a:gd name="T13" fmla="*/ 0 h 138"/>
                  <a:gd name="T14" fmla="*/ 20 w 126"/>
                  <a:gd name="T15" fmla="*/ 42 h 138"/>
                  <a:gd name="T16" fmla="*/ 0 w 126"/>
                  <a:gd name="T17" fmla="*/ 62 h 138"/>
                  <a:gd name="T18" fmla="*/ 19 w 126"/>
                  <a:gd name="T19" fmla="*/ 81 h 138"/>
                  <a:gd name="T20" fmla="*/ 50 w 126"/>
                  <a:gd name="T21" fmla="*/ 51 h 138"/>
                  <a:gd name="T22" fmla="*/ 50 w 126"/>
                  <a:gd name="T23" fmla="*/ 138 h 138"/>
                  <a:gd name="T24" fmla="*/ 76 w 126"/>
                  <a:gd name="T25" fmla="*/ 138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8">
                    <a:moveTo>
                      <a:pt x="76" y="138"/>
                    </a:moveTo>
                    <a:lnTo>
                      <a:pt x="76" y="138"/>
                    </a:lnTo>
                    <a:lnTo>
                      <a:pt x="76" y="51"/>
                    </a:lnTo>
                    <a:lnTo>
                      <a:pt x="107" y="81"/>
                    </a:lnTo>
                    <a:lnTo>
                      <a:pt x="126" y="62"/>
                    </a:lnTo>
                    <a:lnTo>
                      <a:pt x="106" y="42"/>
                    </a:lnTo>
                    <a:lnTo>
                      <a:pt x="63" y="0"/>
                    </a:lnTo>
                    <a:lnTo>
                      <a:pt x="20" y="42"/>
                    </a:lnTo>
                    <a:lnTo>
                      <a:pt x="0" y="62"/>
                    </a:lnTo>
                    <a:lnTo>
                      <a:pt x="19" y="81"/>
                    </a:lnTo>
                    <a:lnTo>
                      <a:pt x="50" y="51"/>
                    </a:lnTo>
                    <a:lnTo>
                      <a:pt x="50" y="138"/>
                    </a:lnTo>
                    <a:lnTo>
                      <a:pt x="76" y="138"/>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sp>
            <p:nvSpPr>
              <p:cNvPr id="43" name="Freeform 158">
                <a:extLst>
                  <a:ext uri="{FF2B5EF4-FFF2-40B4-BE49-F238E27FC236}">
                    <a16:creationId xmlns:a16="http://schemas.microsoft.com/office/drawing/2014/main" id="{D2A1D5F0-7BA4-462F-99FE-FAEC74FD41CB}"/>
                  </a:ext>
                </a:extLst>
              </p:cNvPr>
              <p:cNvSpPr>
                <a:spLocks/>
              </p:cNvSpPr>
              <p:nvPr/>
            </p:nvSpPr>
            <p:spPr bwMode="auto">
              <a:xfrm>
                <a:off x="4279" y="2243"/>
                <a:ext cx="78" cy="87"/>
              </a:xfrm>
              <a:custGeom>
                <a:avLst/>
                <a:gdLst>
                  <a:gd name="T0" fmla="*/ 76 w 126"/>
                  <a:gd name="T1" fmla="*/ 0 h 139"/>
                  <a:gd name="T2" fmla="*/ 76 w 126"/>
                  <a:gd name="T3" fmla="*/ 0 h 139"/>
                  <a:gd name="T4" fmla="*/ 50 w 126"/>
                  <a:gd name="T5" fmla="*/ 0 h 139"/>
                  <a:gd name="T6" fmla="*/ 50 w 126"/>
                  <a:gd name="T7" fmla="*/ 17 h 139"/>
                  <a:gd name="T8" fmla="*/ 50 w 126"/>
                  <a:gd name="T9" fmla="*/ 88 h 139"/>
                  <a:gd name="T10" fmla="*/ 19 w 126"/>
                  <a:gd name="T11" fmla="*/ 58 h 139"/>
                  <a:gd name="T12" fmla="*/ 0 w 126"/>
                  <a:gd name="T13" fmla="*/ 76 h 139"/>
                  <a:gd name="T14" fmla="*/ 63 w 126"/>
                  <a:gd name="T15" fmla="*/ 139 h 139"/>
                  <a:gd name="T16" fmla="*/ 126 w 126"/>
                  <a:gd name="T17" fmla="*/ 76 h 139"/>
                  <a:gd name="T18" fmla="*/ 107 w 126"/>
                  <a:gd name="T19" fmla="*/ 58 h 139"/>
                  <a:gd name="T20" fmla="*/ 76 w 126"/>
                  <a:gd name="T21" fmla="*/ 88 h 139"/>
                  <a:gd name="T22" fmla="*/ 76 w 126"/>
                  <a:gd name="T23" fmla="*/ 17 h 139"/>
                  <a:gd name="T24" fmla="*/ 76 w 126"/>
                  <a:gd name="T25"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 h="139">
                    <a:moveTo>
                      <a:pt x="76" y="0"/>
                    </a:moveTo>
                    <a:lnTo>
                      <a:pt x="76" y="0"/>
                    </a:lnTo>
                    <a:lnTo>
                      <a:pt x="50" y="0"/>
                    </a:lnTo>
                    <a:lnTo>
                      <a:pt x="50" y="17"/>
                    </a:lnTo>
                    <a:lnTo>
                      <a:pt x="50" y="88"/>
                    </a:lnTo>
                    <a:lnTo>
                      <a:pt x="19" y="58"/>
                    </a:lnTo>
                    <a:lnTo>
                      <a:pt x="0" y="76"/>
                    </a:lnTo>
                    <a:lnTo>
                      <a:pt x="63" y="139"/>
                    </a:lnTo>
                    <a:lnTo>
                      <a:pt x="126" y="76"/>
                    </a:lnTo>
                    <a:lnTo>
                      <a:pt x="107" y="58"/>
                    </a:lnTo>
                    <a:lnTo>
                      <a:pt x="76" y="88"/>
                    </a:lnTo>
                    <a:lnTo>
                      <a:pt x="76" y="17"/>
                    </a:lnTo>
                    <a:lnTo>
                      <a:pt x="76" y="0"/>
                    </a:lnTo>
                    <a:close/>
                  </a:path>
                </a:pathLst>
              </a:custGeom>
              <a:solidFill>
                <a:schemeClr val="accent6"/>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C3C41"/>
                  </a:solidFill>
                  <a:effectLst/>
                  <a:uLnTx/>
                  <a:uFillTx/>
                  <a:latin typeface="Segoe UI"/>
                  <a:ea typeface="+mn-ea"/>
                  <a:cs typeface="+mn-cs"/>
                </a:endParaRPr>
              </a:p>
            </p:txBody>
          </p:sp>
        </p:grpSp>
      </p:grpSp>
      <p:grpSp>
        <p:nvGrpSpPr>
          <p:cNvPr id="21" name="Group 20">
            <a:extLst>
              <a:ext uri="{FF2B5EF4-FFF2-40B4-BE49-F238E27FC236}">
                <a16:creationId xmlns:a16="http://schemas.microsoft.com/office/drawing/2014/main" id="{149BC27B-B872-4D0B-806E-EEDAF09EC031}"/>
              </a:ext>
            </a:extLst>
          </p:cNvPr>
          <p:cNvGrpSpPr/>
          <p:nvPr/>
        </p:nvGrpSpPr>
        <p:grpSpPr>
          <a:xfrm>
            <a:off x="996687" y="1923578"/>
            <a:ext cx="1387496" cy="1387496"/>
            <a:chOff x="996687" y="2169763"/>
            <a:chExt cx="1387496" cy="1387496"/>
          </a:xfrm>
        </p:grpSpPr>
        <p:sp>
          <p:nvSpPr>
            <p:cNvPr id="14" name="Oval 13">
              <a:extLst>
                <a:ext uri="{FF2B5EF4-FFF2-40B4-BE49-F238E27FC236}">
                  <a16:creationId xmlns:a16="http://schemas.microsoft.com/office/drawing/2014/main" id="{FFC59BB4-FACB-42E6-98C9-2DBF30ABB987}"/>
                </a:ext>
              </a:extLst>
            </p:cNvPr>
            <p:cNvSpPr/>
            <p:nvPr/>
          </p:nvSpPr>
          <p:spPr bwMode="auto">
            <a:xfrm>
              <a:off x="996687" y="2169763"/>
              <a:ext cx="1387496" cy="1387496"/>
            </a:xfrm>
            <a:prstGeom prst="ellipse">
              <a:avLst/>
            </a:prstGeom>
            <a:solidFill>
              <a:schemeClr val="tx1">
                <a:lumMod val="50000"/>
              </a:schemeClr>
            </a:solidFill>
            <a:ln>
              <a:solidFill>
                <a:srgbClr val="F2C8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8" name="Group 47">
              <a:extLst>
                <a:ext uri="{FF2B5EF4-FFF2-40B4-BE49-F238E27FC236}">
                  <a16:creationId xmlns:a16="http://schemas.microsoft.com/office/drawing/2014/main" id="{62A2CF57-ACFC-4304-826F-BF464E3E8EDF}"/>
                </a:ext>
              </a:extLst>
            </p:cNvPr>
            <p:cNvGrpSpPr/>
            <p:nvPr/>
          </p:nvGrpSpPr>
          <p:grpSpPr>
            <a:xfrm>
              <a:off x="1301608" y="2512735"/>
              <a:ext cx="777654" cy="701552"/>
              <a:chOff x="9196916" y="2846260"/>
              <a:chExt cx="769697" cy="694376"/>
            </a:xfrm>
          </p:grpSpPr>
          <p:sp>
            <p:nvSpPr>
              <p:cNvPr id="49" name="Oval 48">
                <a:extLst>
                  <a:ext uri="{FF2B5EF4-FFF2-40B4-BE49-F238E27FC236}">
                    <a16:creationId xmlns:a16="http://schemas.microsoft.com/office/drawing/2014/main" id="{EDEA8D13-9129-4348-A649-2D90F5590B7D}"/>
                  </a:ext>
                </a:extLst>
              </p:cNvPr>
              <p:cNvSpPr/>
              <p:nvPr/>
            </p:nvSpPr>
            <p:spPr bwMode="auto">
              <a:xfrm>
                <a:off x="9350855" y="2846260"/>
                <a:ext cx="461818" cy="466069"/>
              </a:xfrm>
              <a:prstGeom prst="ellipse">
                <a:avLst/>
              </a:prstGeom>
              <a:noFill/>
              <a:ln w="19050" cap="flat" cmpd="sng" algn="ctr">
                <a:solidFill>
                  <a:schemeClr val="accent2"/>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AC701104-3AB0-4C0A-9E22-F1FE378E5899}"/>
                  </a:ext>
                </a:extLst>
              </p:cNvPr>
              <p:cNvSpPr/>
              <p:nvPr/>
            </p:nvSpPr>
            <p:spPr bwMode="auto">
              <a:xfrm>
                <a:off x="9196916" y="3074566"/>
                <a:ext cx="461818" cy="466069"/>
              </a:xfrm>
              <a:prstGeom prst="ellipse">
                <a:avLst/>
              </a:prstGeom>
              <a:noFill/>
              <a:ln w="19050" cap="flat" cmpd="sng" algn="ctr">
                <a:solidFill>
                  <a:schemeClr val="accent6"/>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AFA6FAC6-ECBD-4D9C-BEE6-731A7DDE7927}"/>
                  </a:ext>
                </a:extLst>
              </p:cNvPr>
              <p:cNvSpPr/>
              <p:nvPr/>
            </p:nvSpPr>
            <p:spPr bwMode="auto">
              <a:xfrm>
                <a:off x="9504795" y="3074567"/>
                <a:ext cx="461818" cy="466069"/>
              </a:xfrm>
              <a:prstGeom prst="ellipse">
                <a:avLst/>
              </a:prstGeom>
              <a:noFill/>
              <a:ln w="19050" cap="flat" cmpd="sng" algn="ctr">
                <a:solidFill>
                  <a:schemeClr val="bg1"/>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4" name="Group 23">
            <a:extLst>
              <a:ext uri="{FF2B5EF4-FFF2-40B4-BE49-F238E27FC236}">
                <a16:creationId xmlns:a16="http://schemas.microsoft.com/office/drawing/2014/main" id="{2FB03FC8-CABE-43B9-9317-7D95E47B796C}"/>
              </a:ext>
            </a:extLst>
          </p:cNvPr>
          <p:cNvGrpSpPr/>
          <p:nvPr/>
        </p:nvGrpSpPr>
        <p:grpSpPr>
          <a:xfrm>
            <a:off x="6888413" y="1923578"/>
            <a:ext cx="1387496" cy="1387496"/>
            <a:chOff x="6888413" y="2169763"/>
            <a:chExt cx="1387496" cy="1387496"/>
          </a:xfrm>
        </p:grpSpPr>
        <p:sp>
          <p:nvSpPr>
            <p:cNvPr id="16" name="Oval 15">
              <a:extLst>
                <a:ext uri="{FF2B5EF4-FFF2-40B4-BE49-F238E27FC236}">
                  <a16:creationId xmlns:a16="http://schemas.microsoft.com/office/drawing/2014/main" id="{7B747FE1-E29C-4B45-8572-BCDAE274A0D7}"/>
                </a:ext>
              </a:extLst>
            </p:cNvPr>
            <p:cNvSpPr/>
            <p:nvPr/>
          </p:nvSpPr>
          <p:spPr bwMode="auto">
            <a:xfrm>
              <a:off x="6888413" y="2169763"/>
              <a:ext cx="1387496" cy="1387496"/>
            </a:xfrm>
            <a:prstGeom prst="ellipse">
              <a:avLst/>
            </a:prstGeom>
            <a:solidFill>
              <a:schemeClr val="tx1">
                <a:lumMod val="50000"/>
              </a:schemeClr>
            </a:solidFill>
            <a:ln>
              <a:solidFill>
                <a:srgbClr val="F2C81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6" name="Group 55">
              <a:extLst>
                <a:ext uri="{FF2B5EF4-FFF2-40B4-BE49-F238E27FC236}">
                  <a16:creationId xmlns:a16="http://schemas.microsoft.com/office/drawing/2014/main" id="{40E4D43D-C8DF-4331-8FAB-88413561B467}"/>
                </a:ext>
              </a:extLst>
            </p:cNvPr>
            <p:cNvGrpSpPr/>
            <p:nvPr/>
          </p:nvGrpSpPr>
          <p:grpSpPr>
            <a:xfrm>
              <a:off x="7271507" y="2590840"/>
              <a:ext cx="621308" cy="545342"/>
              <a:chOff x="9432926" y="4006851"/>
              <a:chExt cx="363537" cy="319088"/>
            </a:xfrm>
            <a:solidFill>
              <a:srgbClr val="F2C810"/>
            </a:solidFill>
          </p:grpSpPr>
          <p:sp>
            <p:nvSpPr>
              <p:cNvPr id="57" name="Freeform 12">
                <a:extLst>
                  <a:ext uri="{FF2B5EF4-FFF2-40B4-BE49-F238E27FC236}">
                    <a16:creationId xmlns:a16="http://schemas.microsoft.com/office/drawing/2014/main" id="{8B98458A-405D-4D0D-8978-71C285518D65}"/>
                  </a:ext>
                </a:extLst>
              </p:cNvPr>
              <p:cNvSpPr>
                <a:spLocks/>
              </p:cNvSpPr>
              <p:nvPr/>
            </p:nvSpPr>
            <p:spPr bwMode="auto">
              <a:xfrm>
                <a:off x="9432926" y="4025901"/>
                <a:ext cx="223838" cy="66675"/>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8" name="Freeform 13">
                <a:extLst>
                  <a:ext uri="{FF2B5EF4-FFF2-40B4-BE49-F238E27FC236}">
                    <a16:creationId xmlns:a16="http://schemas.microsoft.com/office/drawing/2014/main" id="{2B0AC3B5-1DAE-4EFE-BCE7-BC67BC21979B}"/>
                  </a:ext>
                </a:extLst>
              </p:cNvPr>
              <p:cNvSpPr>
                <a:spLocks/>
              </p:cNvSpPr>
              <p:nvPr/>
            </p:nvSpPr>
            <p:spPr bwMode="auto">
              <a:xfrm>
                <a:off x="9432926" y="4143376"/>
                <a:ext cx="223838" cy="6508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59" name="Freeform 14">
                <a:extLst>
                  <a:ext uri="{FF2B5EF4-FFF2-40B4-BE49-F238E27FC236}">
                    <a16:creationId xmlns:a16="http://schemas.microsoft.com/office/drawing/2014/main" id="{258755D5-AD7A-4A1C-99CD-F5DBE7D9F0A8}"/>
                  </a:ext>
                </a:extLst>
              </p:cNvPr>
              <p:cNvSpPr>
                <a:spLocks/>
              </p:cNvSpPr>
              <p:nvPr/>
            </p:nvSpPr>
            <p:spPr bwMode="auto">
              <a:xfrm>
                <a:off x="9432926" y="4260851"/>
                <a:ext cx="223838" cy="65088"/>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0" name="Freeform 15">
                <a:extLst>
                  <a:ext uri="{FF2B5EF4-FFF2-40B4-BE49-F238E27FC236}">
                    <a16:creationId xmlns:a16="http://schemas.microsoft.com/office/drawing/2014/main" id="{E7B6FDF8-8CE2-4ED5-BB56-574486850782}"/>
                  </a:ext>
                </a:extLst>
              </p:cNvPr>
              <p:cNvSpPr>
                <a:spLocks/>
              </p:cNvSpPr>
              <p:nvPr/>
            </p:nvSpPr>
            <p:spPr bwMode="auto">
              <a:xfrm>
                <a:off x="9688513" y="4122738"/>
                <a:ext cx="107950" cy="85725"/>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1" name="Freeform 16">
                <a:extLst>
                  <a:ext uri="{FF2B5EF4-FFF2-40B4-BE49-F238E27FC236}">
                    <a16:creationId xmlns:a16="http://schemas.microsoft.com/office/drawing/2014/main" id="{9C50ACA5-9F80-4BCF-BA52-86F653EDF465}"/>
                  </a:ext>
                </a:extLst>
              </p:cNvPr>
              <p:cNvSpPr>
                <a:spLocks/>
              </p:cNvSpPr>
              <p:nvPr/>
            </p:nvSpPr>
            <p:spPr bwMode="auto">
              <a:xfrm>
                <a:off x="9688513" y="4240213"/>
                <a:ext cx="107950" cy="85725"/>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2" name="Freeform 17">
                <a:extLst>
                  <a:ext uri="{FF2B5EF4-FFF2-40B4-BE49-F238E27FC236}">
                    <a16:creationId xmlns:a16="http://schemas.microsoft.com/office/drawing/2014/main" id="{61AB047C-07BA-4F89-9F4C-689B096963C3}"/>
                  </a:ext>
                </a:extLst>
              </p:cNvPr>
              <p:cNvSpPr>
                <a:spLocks/>
              </p:cNvSpPr>
              <p:nvPr/>
            </p:nvSpPr>
            <p:spPr bwMode="auto">
              <a:xfrm>
                <a:off x="9688513" y="4006851"/>
                <a:ext cx="107950" cy="85725"/>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428843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71A89867-71CE-4612-A056-457291DCC1AE}"/>
              </a:ext>
            </a:extLst>
          </p:cNvPr>
          <p:cNvSpPr txBox="1">
            <a:spLocks/>
          </p:cNvSpPr>
          <p:nvPr/>
        </p:nvSpPr>
        <p:spPr>
          <a:xfrm>
            <a:off x="966952" y="1204108"/>
            <a:ext cx="2669406"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kern="1200" spc="-50" dirty="0">
                <a:ln w="3175">
                  <a:noFill/>
                </a:ln>
                <a:solidFill>
                  <a:srgbClr val="FFFFFF"/>
                </a:solidFill>
                <a:latin typeface="+mj-lt"/>
                <a:ea typeface="+mj-ea"/>
                <a:cs typeface="+mj-cs"/>
              </a:rPr>
              <a:t>Classify and label Power BI artifacts</a:t>
            </a:r>
          </a:p>
        </p:txBody>
      </p:sp>
      <p:sp>
        <p:nvSpPr>
          <p:cNvPr id="2" name="Title 1">
            <a:extLst>
              <a:ext uri="{FF2B5EF4-FFF2-40B4-BE49-F238E27FC236}">
                <a16:creationId xmlns:a16="http://schemas.microsoft.com/office/drawing/2014/main" id="{ACC7BC13-13FC-44D1-B8EB-D7890D4A5224}"/>
              </a:ext>
            </a:extLst>
          </p:cNvPr>
          <p:cNvSpPr>
            <a:spLocks noGrp="1"/>
          </p:cNvSpPr>
          <p:nvPr>
            <p:ph type="title"/>
          </p:nvPr>
        </p:nvSpPr>
        <p:spPr/>
        <p:txBody>
          <a:bodyPr/>
          <a:lstStyle/>
          <a:p>
            <a:r>
              <a:rPr lang="en-US" dirty="0"/>
              <a:t>Classify and label Power BI artifacts</a:t>
            </a:r>
          </a:p>
        </p:txBody>
      </p:sp>
      <p:sp>
        <p:nvSpPr>
          <p:cNvPr id="7" name="Content Placeholder 2">
            <a:extLst>
              <a:ext uri="{FF2B5EF4-FFF2-40B4-BE49-F238E27FC236}">
                <a16:creationId xmlns:a16="http://schemas.microsoft.com/office/drawing/2014/main" id="{DF7041BE-ECBB-4479-8D30-2E34F6F8A944}"/>
              </a:ext>
            </a:extLst>
          </p:cNvPr>
          <p:cNvSpPr>
            <a:spLocks noGrp="1"/>
          </p:cNvSpPr>
          <p:nvPr>
            <p:ph idx="1"/>
          </p:nvPr>
        </p:nvSpPr>
        <p:spPr>
          <a:xfrm>
            <a:off x="626174" y="1595717"/>
            <a:ext cx="3629025" cy="4276445"/>
          </a:xfrm>
        </p:spPr>
        <p:txBody>
          <a:bodyPr vert="horz" lIns="91440" tIns="45720" rIns="91440" bIns="45720" rtlCol="0">
            <a:normAutofit/>
          </a:bodyPr>
          <a:lstStyle/>
          <a:p>
            <a:r>
              <a:rPr lang="en-US" sz="1800" dirty="0"/>
              <a:t>Data owners set </a:t>
            </a:r>
            <a:r>
              <a:rPr lang="en-US" sz="1800" b="1" dirty="0"/>
              <a:t>Microsoft information protection </a:t>
            </a:r>
            <a:r>
              <a:rPr lang="en-US" sz="1800" dirty="0"/>
              <a:t>(MIP) sensitivity labels for datasets, reports, dashboards and dataflows. </a:t>
            </a:r>
          </a:p>
          <a:p>
            <a:endParaRPr lang="en-US" sz="1800" dirty="0"/>
          </a:p>
          <a:p>
            <a:r>
              <a:rPr lang="en-US" sz="1800" dirty="0"/>
              <a:t>Same labels used to classify Office 365 files.</a:t>
            </a:r>
          </a:p>
          <a:p>
            <a:endParaRPr lang="en-US" sz="1200" dirty="0"/>
          </a:p>
          <a:p>
            <a:endParaRPr lang="en-US" sz="1200" dirty="0"/>
          </a:p>
        </p:txBody>
      </p:sp>
      <p:pic>
        <p:nvPicPr>
          <p:cNvPr id="3" name="Picture 2" descr="A screenshot of a social media post&#10;&#10;Description automatically generated">
            <a:extLst>
              <a:ext uri="{FF2B5EF4-FFF2-40B4-BE49-F238E27FC236}">
                <a16:creationId xmlns:a16="http://schemas.microsoft.com/office/drawing/2014/main" id="{0E8545BF-F636-434A-A2FE-738902F9702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29150" y="1396760"/>
            <a:ext cx="6936676" cy="3941443"/>
          </a:xfrm>
          <a:prstGeom prst="rect">
            <a:avLst/>
          </a:prstGeom>
        </p:spPr>
      </p:pic>
    </p:spTree>
    <p:extLst>
      <p:ext uri="{BB962C8B-B14F-4D97-AF65-F5344CB8AC3E}">
        <p14:creationId xmlns:p14="http://schemas.microsoft.com/office/powerpoint/2010/main" val="20648688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E1321E7-3B08-4379-A223-AB06A6DB5A36}"/>
              </a:ext>
            </a:extLst>
          </p:cNvPr>
          <p:cNvSpPr txBox="1">
            <a:spLocks/>
          </p:cNvSpPr>
          <p:nvPr/>
        </p:nvSpPr>
        <p:spPr>
          <a:xfrm>
            <a:off x="535851" y="1717094"/>
            <a:ext cx="3611920" cy="3621109"/>
          </a:xfrm>
          <a:prstGeom prst="rect">
            <a:avLst/>
          </a:prstGeom>
        </p:spPr>
        <p:txBody>
          <a:bodyPr vert="horz" lIns="91440" tIns="45720" rIns="91440" bIns="45720" rtlCol="0">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400">
              <a:lnSpc>
                <a:spcPct val="90000"/>
              </a:lnSpc>
              <a:buFont typeface="Arial" panose="020B0604020202020204" pitchFamily="34" charset="0"/>
              <a:buChar char="•"/>
            </a:pPr>
            <a:r>
              <a:rPr lang="en-US" sz="1800" dirty="0">
                <a:cs typeface="+mn-cs"/>
              </a:rPr>
              <a:t>Sensitivity labels of Power BI artifacts persist in files exported from Power BI to Excel, PowerPoint, PDF (at preview).</a:t>
            </a:r>
          </a:p>
          <a:p>
            <a:pPr defTabSz="914400">
              <a:lnSpc>
                <a:spcPct val="90000"/>
              </a:lnSpc>
              <a:buFont typeface="Arial" panose="020B0604020202020204" pitchFamily="34" charset="0"/>
              <a:buChar char="•"/>
            </a:pPr>
            <a:endParaRPr lang="en-US" sz="1800" dirty="0">
              <a:cs typeface="+mn-cs"/>
            </a:endParaRPr>
          </a:p>
          <a:p>
            <a:pPr defTabSz="914400">
              <a:lnSpc>
                <a:spcPct val="90000"/>
              </a:lnSpc>
              <a:buFont typeface="Arial" panose="020B0604020202020204" pitchFamily="34" charset="0"/>
              <a:buChar char="•"/>
            </a:pPr>
            <a:r>
              <a:rPr lang="en-US" sz="1800" dirty="0"/>
              <a:t>Data protection policies defined by security and governance admins in Microsoft 365 portal are inherited when data is exported from Power BI service.</a:t>
            </a:r>
          </a:p>
          <a:p>
            <a:pPr marL="0" indent="0" defTabSz="914400">
              <a:lnSpc>
                <a:spcPct val="90000"/>
              </a:lnSpc>
              <a:buNone/>
            </a:pPr>
            <a:endParaRPr lang="en-US" sz="1800" dirty="0">
              <a:cs typeface="+mn-cs"/>
            </a:endParaRPr>
          </a:p>
          <a:p>
            <a:pPr defTabSz="914400">
              <a:lnSpc>
                <a:spcPct val="90000"/>
              </a:lnSpc>
              <a:buFont typeface="Arial" panose="020B0604020202020204" pitchFamily="34" charset="0"/>
              <a:buChar char="•"/>
            </a:pPr>
            <a:r>
              <a:rPr lang="en-US" sz="1800" dirty="0"/>
              <a:t>Prevent unauthorized access to sensitive data.</a:t>
            </a:r>
          </a:p>
          <a:p>
            <a:pPr defTabSz="914400">
              <a:lnSpc>
                <a:spcPct val="90000"/>
              </a:lnSpc>
              <a:buFont typeface="Arial" panose="020B0604020202020204" pitchFamily="34" charset="0"/>
              <a:buChar char="•"/>
            </a:pPr>
            <a:endParaRPr lang="en-US" sz="1600" dirty="0">
              <a:cs typeface="+mn-cs"/>
            </a:endParaRPr>
          </a:p>
          <a:p>
            <a:pPr marL="0" defTabSz="914400">
              <a:lnSpc>
                <a:spcPct val="90000"/>
              </a:lnSpc>
              <a:buFont typeface="Arial" panose="020B0604020202020204" pitchFamily="34" charset="0"/>
              <a:buChar char="•"/>
            </a:pPr>
            <a:endParaRPr lang="en-US" sz="1600" dirty="0">
              <a:cs typeface="+mn-cs"/>
            </a:endParaRPr>
          </a:p>
          <a:p>
            <a:pPr defTabSz="914400">
              <a:lnSpc>
                <a:spcPct val="90000"/>
              </a:lnSpc>
              <a:buFont typeface="Arial" panose="020B0604020202020204" pitchFamily="34" charset="0"/>
              <a:buChar char="•"/>
            </a:pPr>
            <a:endParaRPr lang="en-US" sz="1600" dirty="0">
              <a:cs typeface="+mn-cs"/>
            </a:endParaRPr>
          </a:p>
        </p:txBody>
      </p:sp>
      <p:pic>
        <p:nvPicPr>
          <p:cNvPr id="3" name="Picture 2" descr="A screenshot of a social media post&#10;&#10;Description automatically generated">
            <a:extLst>
              <a:ext uri="{FF2B5EF4-FFF2-40B4-BE49-F238E27FC236}">
                <a16:creationId xmlns:a16="http://schemas.microsoft.com/office/drawing/2014/main" id="{40E0B918-A376-42DB-9D40-6D964964CBF8}"/>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62102" y="1396760"/>
            <a:ext cx="6903723" cy="3941443"/>
          </a:xfrm>
          <a:prstGeom prst="rect">
            <a:avLst/>
          </a:prstGeom>
        </p:spPr>
      </p:pic>
      <p:sp>
        <p:nvSpPr>
          <p:cNvPr id="8" name="Title 7">
            <a:extLst>
              <a:ext uri="{FF2B5EF4-FFF2-40B4-BE49-F238E27FC236}">
                <a16:creationId xmlns:a16="http://schemas.microsoft.com/office/drawing/2014/main" id="{B5A351C2-D4EC-4F1D-BA03-C348B3C40403}"/>
              </a:ext>
            </a:extLst>
          </p:cNvPr>
          <p:cNvSpPr>
            <a:spLocks noGrp="1"/>
          </p:cNvSpPr>
          <p:nvPr>
            <p:ph type="title"/>
          </p:nvPr>
        </p:nvSpPr>
        <p:spPr/>
        <p:txBody>
          <a:bodyPr/>
          <a:lstStyle/>
          <a:p>
            <a:r>
              <a:rPr lang="en-US" dirty="0"/>
              <a:t>Protect data exported from Power BI</a:t>
            </a:r>
          </a:p>
        </p:txBody>
      </p:sp>
    </p:spTree>
    <p:extLst>
      <p:ext uri="{BB962C8B-B14F-4D97-AF65-F5344CB8AC3E}">
        <p14:creationId xmlns:p14="http://schemas.microsoft.com/office/powerpoint/2010/main" val="11020085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D89013-BF49-4A8F-88B7-37776BCF3078}"/>
              </a:ext>
            </a:extLst>
          </p:cNvPr>
          <p:cNvSpPr>
            <a:spLocks noGrp="1"/>
          </p:cNvSpPr>
          <p:nvPr>
            <p:ph idx="1"/>
          </p:nvPr>
        </p:nvSpPr>
        <p:spPr>
          <a:xfrm>
            <a:off x="704850" y="1624292"/>
            <a:ext cx="3524250" cy="4276445"/>
          </a:xfrm>
        </p:spPr>
        <p:txBody>
          <a:bodyPr>
            <a:normAutofit/>
          </a:bodyPr>
          <a:lstStyle/>
          <a:p>
            <a:r>
              <a:rPr lang="en-US" sz="1800" dirty="0"/>
              <a:t>Admins can closely monitor risky sessions connecting to Power BI service in MCAS.</a:t>
            </a:r>
            <a:endParaRPr lang="he-IL" sz="1800" dirty="0"/>
          </a:p>
          <a:p>
            <a:endParaRPr lang="en-US" sz="1800" dirty="0"/>
          </a:p>
          <a:p>
            <a:r>
              <a:rPr lang="en-US" sz="1800" dirty="0"/>
              <a:t>Security admins can define real time remediation of risky activities using MCAS real time controls.</a:t>
            </a:r>
          </a:p>
        </p:txBody>
      </p:sp>
      <p:pic>
        <p:nvPicPr>
          <p:cNvPr id="7" name="Picture 6" descr="A screenshot of a cell phone&#10;&#10;Description automatically generated">
            <a:extLst>
              <a:ext uri="{FF2B5EF4-FFF2-40B4-BE49-F238E27FC236}">
                <a16:creationId xmlns:a16="http://schemas.microsoft.com/office/drawing/2014/main" id="{1E20C8DA-018D-4C9F-BA16-440DE1521F1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2102" y="1396760"/>
            <a:ext cx="6903723" cy="3941443"/>
          </a:xfrm>
          <a:prstGeom prst="rect">
            <a:avLst/>
          </a:prstGeom>
        </p:spPr>
      </p:pic>
      <p:sp>
        <p:nvSpPr>
          <p:cNvPr id="9" name="Title 8">
            <a:extLst>
              <a:ext uri="{FF2B5EF4-FFF2-40B4-BE49-F238E27FC236}">
                <a16:creationId xmlns:a16="http://schemas.microsoft.com/office/drawing/2014/main" id="{E46FBB06-82EB-4F60-9036-54077FAA3D7D}"/>
              </a:ext>
            </a:extLst>
          </p:cNvPr>
          <p:cNvSpPr>
            <a:spLocks noGrp="1"/>
          </p:cNvSpPr>
          <p:nvPr>
            <p:ph type="title"/>
          </p:nvPr>
        </p:nvSpPr>
        <p:spPr/>
        <p:txBody>
          <a:bodyPr/>
          <a:lstStyle/>
          <a:p>
            <a:r>
              <a:rPr lang="en-US" dirty="0"/>
              <a:t>Protect data with real-time risk analysis</a:t>
            </a:r>
          </a:p>
        </p:txBody>
      </p:sp>
    </p:spTree>
    <p:extLst>
      <p:ext uri="{BB962C8B-B14F-4D97-AF65-F5344CB8AC3E}">
        <p14:creationId xmlns:p14="http://schemas.microsoft.com/office/powerpoint/2010/main" val="360321287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133877-FF75-4390-952B-AEE1F2F58840}"/>
              </a:ext>
            </a:extLst>
          </p:cNvPr>
          <p:cNvSpPr>
            <a:spLocks noGrp="1"/>
          </p:cNvSpPr>
          <p:nvPr>
            <p:ph type="title"/>
          </p:nvPr>
        </p:nvSpPr>
        <p:spPr/>
        <p:txBody>
          <a:bodyPr/>
          <a:lstStyle/>
          <a:p>
            <a:r>
              <a:rPr lang="en-US" dirty="0"/>
              <a:t>Enable admin oversight of sensitive data</a:t>
            </a:r>
          </a:p>
        </p:txBody>
      </p:sp>
      <p:sp>
        <p:nvSpPr>
          <p:cNvPr id="8" name="Content Placeholder 2">
            <a:extLst>
              <a:ext uri="{FF2B5EF4-FFF2-40B4-BE49-F238E27FC236}">
                <a16:creationId xmlns:a16="http://schemas.microsoft.com/office/drawing/2014/main" id="{C3DA8437-3AF0-47FD-9B8C-B385A73BB1CF}"/>
              </a:ext>
            </a:extLst>
          </p:cNvPr>
          <p:cNvSpPr>
            <a:spLocks noGrp="1"/>
          </p:cNvSpPr>
          <p:nvPr>
            <p:ph idx="1"/>
          </p:nvPr>
        </p:nvSpPr>
        <p:spPr>
          <a:xfrm>
            <a:off x="838200" y="1900517"/>
            <a:ext cx="3543300" cy="4276445"/>
          </a:xfrm>
        </p:spPr>
        <p:txBody>
          <a:bodyPr vert="horz" lIns="91440" tIns="45720" rIns="91440" bIns="45720" rtlCol="0">
            <a:noAutofit/>
          </a:bodyPr>
          <a:lstStyle/>
          <a:p>
            <a:r>
              <a:rPr lang="en-US" sz="1800" dirty="0"/>
              <a:t>Power BI admins have full visibility to sensitive data in their Power BI tenant and who consumes it (launch Jan 2020). </a:t>
            </a:r>
          </a:p>
          <a:p>
            <a:endParaRPr lang="en-US" sz="1800" dirty="0"/>
          </a:p>
          <a:p>
            <a:r>
              <a:rPr lang="en-US" sz="1800" dirty="0"/>
              <a:t>Security admins can use MCAS to gain better visibility for sensitive data usage in Power BI and investigate potential security risks.</a:t>
            </a:r>
          </a:p>
        </p:txBody>
      </p:sp>
      <p:pic>
        <p:nvPicPr>
          <p:cNvPr id="6" name="Picture 5" descr="A screenshot of a cell phone&#10;&#10;Description automatically generated">
            <a:extLst>
              <a:ext uri="{FF2B5EF4-FFF2-40B4-BE49-F238E27FC236}">
                <a16:creationId xmlns:a16="http://schemas.microsoft.com/office/drawing/2014/main" id="{5B313380-0C94-412D-A353-A85AA2E421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662102" y="1396760"/>
            <a:ext cx="6903723" cy="3941443"/>
          </a:xfrm>
          <a:prstGeom prst="rect">
            <a:avLst/>
          </a:prstGeom>
        </p:spPr>
      </p:pic>
    </p:spTree>
    <p:extLst>
      <p:ext uri="{BB962C8B-B14F-4D97-AF65-F5344CB8AC3E}">
        <p14:creationId xmlns:p14="http://schemas.microsoft.com/office/powerpoint/2010/main" val="3175418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71A89867-71CE-4612-A056-457291DCC1AE}"/>
              </a:ext>
            </a:extLst>
          </p:cNvPr>
          <p:cNvSpPr txBox="1">
            <a:spLocks/>
          </p:cNvSpPr>
          <p:nvPr/>
        </p:nvSpPr>
        <p:spPr>
          <a:xfrm>
            <a:off x="1053974" y="1162069"/>
            <a:ext cx="2698048" cy="178117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spc="-50" dirty="0">
                <a:ln w="3175">
                  <a:noFill/>
                </a:ln>
                <a:solidFill>
                  <a:srgbClr val="FFFFFF"/>
                </a:solidFill>
              </a:rPr>
              <a:t>Licensing</a:t>
            </a:r>
            <a:endParaRPr lang="en-US" sz="3200" kern="1200" spc="-50" dirty="0">
              <a:ln w="3175">
                <a:noFill/>
              </a:ln>
              <a:solidFill>
                <a:srgbClr val="FFFFFF"/>
              </a:solidFill>
              <a:latin typeface="+mj-lt"/>
              <a:ea typeface="+mj-ea"/>
              <a:cs typeface="+mj-cs"/>
            </a:endParaRPr>
          </a:p>
        </p:txBody>
      </p:sp>
      <p:sp>
        <p:nvSpPr>
          <p:cNvPr id="2" name="Title 1">
            <a:extLst>
              <a:ext uri="{FF2B5EF4-FFF2-40B4-BE49-F238E27FC236}">
                <a16:creationId xmlns:a16="http://schemas.microsoft.com/office/drawing/2014/main" id="{BE8765D6-59D5-4450-956B-E9D591624971}"/>
              </a:ext>
            </a:extLst>
          </p:cNvPr>
          <p:cNvSpPr>
            <a:spLocks noGrp="1"/>
          </p:cNvSpPr>
          <p:nvPr>
            <p:ph type="title"/>
          </p:nvPr>
        </p:nvSpPr>
        <p:spPr/>
        <p:txBody>
          <a:bodyPr/>
          <a:lstStyle/>
          <a:p>
            <a:r>
              <a:rPr lang="en-US" dirty="0"/>
              <a:t>Licensing</a:t>
            </a:r>
          </a:p>
        </p:txBody>
      </p:sp>
      <p:sp>
        <p:nvSpPr>
          <p:cNvPr id="7" name="Content Placeholder 2">
            <a:extLst>
              <a:ext uri="{FF2B5EF4-FFF2-40B4-BE49-F238E27FC236}">
                <a16:creationId xmlns:a16="http://schemas.microsoft.com/office/drawing/2014/main" id="{DF7041BE-ECBB-4479-8D30-2E34F6F8A944}"/>
              </a:ext>
            </a:extLst>
          </p:cNvPr>
          <p:cNvSpPr>
            <a:spLocks noGrp="1"/>
          </p:cNvSpPr>
          <p:nvPr>
            <p:ph idx="1"/>
          </p:nvPr>
        </p:nvSpPr>
        <p:spPr/>
        <p:txBody>
          <a:bodyPr vert="horz" lIns="91440" tIns="45720" rIns="91440" bIns="45720" rtlCol="0">
            <a:normAutofit/>
          </a:bodyPr>
          <a:lstStyle/>
          <a:p>
            <a:pPr marL="0" marR="0" indent="0">
              <a:spcBef>
                <a:spcPts val="0"/>
              </a:spcBef>
              <a:spcAft>
                <a:spcPts val="0"/>
              </a:spcAft>
              <a:buNone/>
            </a:pPr>
            <a:r>
              <a:rPr lang="en-US" sz="2200" dirty="0">
                <a:solidFill>
                  <a:schemeClr val="dk1"/>
                </a:solidFill>
                <a:latin typeface="Calibri" panose="020F0502020204030204" pitchFamily="34" charset="0"/>
                <a:ea typeface="Calibri" panose="020F0502020204030204" pitchFamily="34" charset="0"/>
              </a:rPr>
              <a:t>Power BI + Azure Information Protection &amp; Microsoft Cloud App Security license are required for users to take advantage of the capabilities shown. </a:t>
            </a:r>
          </a:p>
          <a:p>
            <a:pPr marL="0" marR="0" indent="0">
              <a:spcBef>
                <a:spcPts val="0"/>
              </a:spcBef>
              <a:spcAft>
                <a:spcPts val="0"/>
              </a:spcAft>
              <a:buNone/>
            </a:pPr>
            <a:endParaRPr lang="en-US" sz="2200" dirty="0">
              <a:solidFill>
                <a:schemeClr val="dk1"/>
              </a:solidFill>
              <a:latin typeface="Calibri" panose="020F0502020204030204" pitchFamily="34" charset="0"/>
              <a:ea typeface="Calibri" panose="020F0502020204030204" pitchFamily="34" charset="0"/>
            </a:endParaRPr>
          </a:p>
        </p:txBody>
      </p:sp>
      <p:sp>
        <p:nvSpPr>
          <p:cNvPr id="5" name="Content Placeholder 2">
            <a:extLst>
              <a:ext uri="{FF2B5EF4-FFF2-40B4-BE49-F238E27FC236}">
                <a16:creationId xmlns:a16="http://schemas.microsoft.com/office/drawing/2014/main" id="{DD35771C-5F50-44C8-870D-F26520583F39}"/>
              </a:ext>
            </a:extLst>
          </p:cNvPr>
          <p:cNvSpPr txBox="1">
            <a:spLocks/>
          </p:cNvSpPr>
          <p:nvPr/>
        </p:nvSpPr>
        <p:spPr>
          <a:xfrm>
            <a:off x="144009" y="6510067"/>
            <a:ext cx="11840957" cy="25553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Font typeface="Arial" panose="020B0604020202020204" pitchFamily="34" charset="0"/>
              <a:buNone/>
            </a:pPr>
            <a:r>
              <a:rPr lang="en-US" sz="1400" dirty="0">
                <a:solidFill>
                  <a:schemeClr val="dk1"/>
                </a:solidFill>
                <a:latin typeface="Calibri" panose="020F0502020204030204" pitchFamily="34" charset="0"/>
                <a:ea typeface="Calibri" panose="020F0502020204030204" pitchFamily="34" charset="0"/>
              </a:rPr>
              <a:t>* Note – Microsoft Information Protection is the brand name of the functionality, but Azure Information Protection is the name of the SKU. </a:t>
            </a:r>
          </a:p>
        </p:txBody>
      </p:sp>
    </p:spTree>
    <p:extLst>
      <p:ext uri="{BB962C8B-B14F-4D97-AF65-F5344CB8AC3E}">
        <p14:creationId xmlns:p14="http://schemas.microsoft.com/office/powerpoint/2010/main" val="982663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Power BI Admin portal</a:t>
            </a:r>
          </a:p>
        </p:txBody>
      </p:sp>
      <p:sp>
        <p:nvSpPr>
          <p:cNvPr id="3" name="Rectangle 2">
            <a:extLst>
              <a:ext uri="{FF2B5EF4-FFF2-40B4-BE49-F238E27FC236}">
                <a16:creationId xmlns:a16="http://schemas.microsoft.com/office/drawing/2014/main" id="{5F5EA7B4-EF7D-4A17-8B0E-E44821044CFC}"/>
              </a:ext>
            </a:extLst>
          </p:cNvPr>
          <p:cNvSpPr/>
          <p:nvPr/>
        </p:nvSpPr>
        <p:spPr>
          <a:xfrm>
            <a:off x="5961932" y="1714091"/>
            <a:ext cx="6096000" cy="2031325"/>
          </a:xfrm>
          <a:prstGeom prst="rect">
            <a:avLst/>
          </a:prstGeom>
        </p:spPr>
        <p:txBody>
          <a:bodyPr>
            <a:spAutoFit/>
          </a:bodyPr>
          <a:lstStyle/>
          <a:p>
            <a:r>
              <a:rPr lang="en-US" dirty="0"/>
              <a:t>The admin portal includes items such as usage metrics, access to the Office 365 admin center, tenant management and settings.</a:t>
            </a:r>
          </a:p>
          <a:p>
            <a:endParaRPr lang="en-US" dirty="0"/>
          </a:p>
          <a:p>
            <a:r>
              <a:rPr lang="en-US" dirty="0"/>
              <a:t>The admin portal is accessible to all users who are Global Admins in Office 365 or have been assigned the Power BI service administrator role. </a:t>
            </a:r>
            <a:endParaRPr lang="en-US" dirty="0">
              <a:effectLst/>
            </a:endParaRPr>
          </a:p>
        </p:txBody>
      </p:sp>
      <p:sp>
        <p:nvSpPr>
          <p:cNvPr id="6" name="Rectangle 55">
            <a:extLst>
              <a:ext uri="{FF2B5EF4-FFF2-40B4-BE49-F238E27FC236}">
                <a16:creationId xmlns:a16="http://schemas.microsoft.com/office/drawing/2014/main" id="{BE9F95F4-D91F-491B-9A88-B80D4EFABFCB}"/>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Rectangle 56">
            <a:extLst>
              <a:ext uri="{FF2B5EF4-FFF2-40B4-BE49-F238E27FC236}">
                <a16:creationId xmlns:a16="http://schemas.microsoft.com/office/drawing/2014/main" id="{E106C1E2-C035-4E05-8275-0F2973394813}"/>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Freeform 57">
            <a:extLst>
              <a:ext uri="{FF2B5EF4-FFF2-40B4-BE49-F238E27FC236}">
                <a16:creationId xmlns:a16="http://schemas.microsoft.com/office/drawing/2014/main" id="{1F3D5A3A-26DC-406A-A2F3-B17D36BD8501}"/>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14" name="Freeform: Shape 13">
            <a:extLst>
              <a:ext uri="{FF2B5EF4-FFF2-40B4-BE49-F238E27FC236}">
                <a16:creationId xmlns:a16="http://schemas.microsoft.com/office/drawing/2014/main" id="{346F6287-949F-436C-AB27-C81F09A765C6}"/>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5" name="Picture 4">
            <a:extLst>
              <a:ext uri="{FF2B5EF4-FFF2-40B4-BE49-F238E27FC236}">
                <a16:creationId xmlns:a16="http://schemas.microsoft.com/office/drawing/2014/main" id="{A9F679FD-1CDF-4D04-98CA-60B3742CC88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4445" y="1884371"/>
            <a:ext cx="4906652" cy="2816721"/>
          </a:xfrm>
          <a:prstGeom prst="rect">
            <a:avLst/>
          </a:prstGeom>
        </p:spPr>
      </p:pic>
    </p:spTree>
    <p:extLst>
      <p:ext uri="{BB962C8B-B14F-4D97-AF65-F5344CB8AC3E}">
        <p14:creationId xmlns:p14="http://schemas.microsoft.com/office/powerpoint/2010/main" val="1875178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28BA3-378F-40C5-AA9B-2C406C127D6E}"/>
              </a:ext>
            </a:extLst>
          </p:cNvPr>
          <p:cNvSpPr>
            <a:spLocks noGrp="1"/>
          </p:cNvSpPr>
          <p:nvPr>
            <p:ph type="ctrTitle"/>
          </p:nvPr>
        </p:nvSpPr>
        <p:spPr/>
        <p:txBody>
          <a:bodyPr/>
          <a:lstStyle/>
          <a:p>
            <a:r>
              <a:rPr lang="en-US" dirty="0"/>
              <a:t>Scenarios for using the CDM</a:t>
            </a:r>
          </a:p>
        </p:txBody>
      </p:sp>
    </p:spTree>
    <p:extLst>
      <p:ext uri="{BB962C8B-B14F-4D97-AF65-F5344CB8AC3E}">
        <p14:creationId xmlns:p14="http://schemas.microsoft.com/office/powerpoint/2010/main" val="19095612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1292662"/>
          </a:xfrm>
          <a:prstGeom prst="rect">
            <a:avLst/>
          </a:prstGeom>
          <a:noFill/>
        </p:spPr>
        <p:txBody>
          <a:bodyPr wrap="square" lIns="0" tIns="0" rIns="0" bIns="0" rtlCol="0" anchor="t">
            <a:spAutoFit/>
          </a:bodyPr>
          <a:lstStyle/>
          <a:p>
            <a:r>
              <a:rPr lang="en-US" sz="2800"/>
              <a:t>…we want to leverage the data created by the dataflow in applications or services outside of Power BI? </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normAutofit fontScale="90000"/>
          </a:bodyPr>
          <a:lstStyle/>
          <a:p>
            <a:r>
              <a:rPr lang="en-US"/>
              <a:t>But what if…</a:t>
            </a:r>
          </a:p>
        </p:txBody>
      </p:sp>
    </p:spTree>
    <p:extLst>
      <p:ext uri="{BB962C8B-B14F-4D97-AF65-F5344CB8AC3E}">
        <p14:creationId xmlns:p14="http://schemas.microsoft.com/office/powerpoint/2010/main" val="1958347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6256692"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Databricks</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5" name="Rectangle 24">
            <a:extLst>
              <a:ext uri="{FF2B5EF4-FFF2-40B4-BE49-F238E27FC236}">
                <a16:creationId xmlns:a16="http://schemas.microsoft.com/office/drawing/2014/main" id="{1D8D61B9-AEDD-B049-953E-63A08CB6384C}"/>
              </a:ext>
            </a:extLst>
          </p:cNvPr>
          <p:cNvSpPr/>
          <p:nvPr/>
        </p:nvSpPr>
        <p:spPr bwMode="auto">
          <a:xfrm>
            <a:off x="9213275" y="1508430"/>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ML</a:t>
            </a:r>
          </a:p>
          <a:p>
            <a:pPr marL="0" marR="0" lvl="0" indent="0" algn="ctr" defTabSz="932472"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6" name="Rectangle 25">
            <a:extLst>
              <a:ext uri="{FF2B5EF4-FFF2-40B4-BE49-F238E27FC236}">
                <a16:creationId xmlns:a16="http://schemas.microsoft.com/office/drawing/2014/main" id="{BF43A280-797C-0940-BC2C-8B6BBCDC09A7}"/>
              </a:ext>
            </a:extLst>
          </p:cNvPr>
          <p:cNvSpPr/>
          <p:nvPr/>
        </p:nvSpPr>
        <p:spPr bwMode="auto">
          <a:xfrm>
            <a:off x="7735523" y="1498859"/>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951B2F9E-B4AA-784D-A278-F02E9C7B13BA}"/>
              </a:ext>
            </a:extLst>
          </p:cNvPr>
          <p:cNvSpPr/>
          <p:nvPr/>
        </p:nvSpPr>
        <p:spPr bwMode="auto">
          <a:xfrm>
            <a:off x="4777861" y="1504257"/>
            <a:ext cx="1162562"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rPr>
              <a:t>Azure Data Factory</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rgbClr val="0D0D0D">
                  <a:lumMod val="10000"/>
                  <a:lumOff val="90000"/>
                </a:srgbClr>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892685" y="2583375"/>
            <a:ext cx="932914" cy="489262"/>
          </a:xfrm>
          <a:prstGeom prst="rect">
            <a:avLst/>
          </a:prstGeom>
        </p:spPr>
      </p:pic>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429065" y="2497379"/>
            <a:ext cx="829714" cy="721336"/>
          </a:xfrm>
          <a:prstGeom prst="rect">
            <a:avLst/>
          </a:prstGeom>
        </p:spPr>
      </p:pic>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948323" y="2453014"/>
            <a:ext cx="743477" cy="743477"/>
          </a:xfrm>
          <a:prstGeom prst="rect">
            <a:avLst/>
          </a:prstGeom>
        </p:spPr>
      </p:pic>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391261" y="2497379"/>
            <a:ext cx="808892" cy="629668"/>
          </a:xfrm>
          <a:prstGeom prst="rect">
            <a:avLst/>
          </a:prstGeom>
        </p:spPr>
      </p:pic>
      <p:sp>
        <p:nvSpPr>
          <p:cNvPr id="20" name="Rectangle 19">
            <a:extLst>
              <a:ext uri="{FF2B5EF4-FFF2-40B4-BE49-F238E27FC236}">
                <a16:creationId xmlns:a16="http://schemas.microsoft.com/office/drawing/2014/main" id="{E58E92FA-6915-E24C-95F6-1BE52F09D856}"/>
              </a:ext>
            </a:extLst>
          </p:cNvPr>
          <p:cNvSpPr/>
          <p:nvPr/>
        </p:nvSpPr>
        <p:spPr bwMode="auto">
          <a:xfrm>
            <a:off x="365760" y="2649383"/>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Datasets </a:t>
            </a:r>
          </a:p>
        </p:txBody>
      </p:sp>
      <p:sp>
        <p:nvSpPr>
          <p:cNvPr id="21" name="Rectangle 20">
            <a:extLst>
              <a:ext uri="{FF2B5EF4-FFF2-40B4-BE49-F238E27FC236}">
                <a16:creationId xmlns:a16="http://schemas.microsoft.com/office/drawing/2014/main" id="{14E5ACDF-C9F8-314F-9670-DED26A3ECE3D}"/>
              </a:ext>
            </a:extLst>
          </p:cNvPr>
          <p:cNvSpPr/>
          <p:nvPr/>
        </p:nvSpPr>
        <p:spPr bwMode="auto">
          <a:xfrm>
            <a:off x="365760" y="1497590"/>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Reports &amp; dashboards</a:t>
            </a:r>
            <a:endParaRPr kumimoji="0" lang="en-US" sz="1800" b="0" i="0" u="none" strike="noStrike" kern="1200" cap="none" spc="0" normalizeH="0" baseline="0" noProof="0">
              <a:ln>
                <a:noFill/>
              </a:ln>
              <a:solidFill>
                <a:srgbClr val="0D0D0D">
                  <a:lumMod val="25000"/>
                  <a:lumOff val="75000"/>
                </a:srgbClr>
              </a:solidFill>
              <a:effectLst/>
              <a:uLnTx/>
              <a:uFillTx/>
              <a:latin typeface="Segoe UI"/>
              <a:ea typeface="Segoe UI" pitchFamily="34" charset="0"/>
              <a:cs typeface="Segoe UI" pitchFamily="34" charset="0"/>
            </a:endParaRPr>
          </a:p>
        </p:txBody>
      </p:sp>
      <p:sp>
        <p:nvSpPr>
          <p:cNvPr id="28" name="Rectangle 27">
            <a:extLst>
              <a:ext uri="{FF2B5EF4-FFF2-40B4-BE49-F238E27FC236}">
                <a16:creationId xmlns:a16="http://schemas.microsoft.com/office/drawing/2014/main" id="{F476EF75-3781-9849-97A2-336AB388406D}"/>
              </a:ext>
            </a:extLst>
          </p:cNvPr>
          <p:cNvSpPr/>
          <p:nvPr/>
        </p:nvSpPr>
        <p:spPr bwMode="auto">
          <a:xfrm>
            <a:off x="365760" y="3801176"/>
            <a:ext cx="3995928"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fr-FR" sz="2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Dataflows</a:t>
            </a:r>
          </a:p>
        </p:txBody>
      </p:sp>
      <p:sp>
        <p:nvSpPr>
          <p:cNvPr id="19" name="Rectangle 18">
            <a:extLst>
              <a:ext uri="{FF2B5EF4-FFF2-40B4-BE49-F238E27FC236}">
                <a16:creationId xmlns:a16="http://schemas.microsoft.com/office/drawing/2014/main" id="{0340F939-E26C-3142-86B5-3BED4C264165}"/>
              </a:ext>
            </a:extLst>
          </p:cNvPr>
          <p:cNvSpPr/>
          <p:nvPr/>
        </p:nvSpPr>
        <p:spPr bwMode="auto">
          <a:xfrm>
            <a:off x="279146" y="6009198"/>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FFC000"/>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E6E6E6">
                    <a:lumMod val="90000"/>
                  </a:srgbClr>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336257" y="5870609"/>
            <a:ext cx="2110008" cy="1030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scientists </a:t>
            </a:r>
            <a:b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br>
            <a:r>
              <a:rPr kumimoji="0" lang="en-US" sz="1600" b="0" i="0" u="none" strike="noStrike" kern="1200" cap="none" spc="0" normalizeH="0" baseline="0" noProof="0">
                <a:ln>
                  <a:noFill/>
                </a:ln>
                <a:solidFill>
                  <a:srgbClr val="0078D4">
                    <a:lumMod val="60000"/>
                    <a:lumOff val="40000"/>
                  </a:srgbClr>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rgbClr val="E6E6E6"/>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365760" y="4952969"/>
            <a:ext cx="10010078" cy="914400"/>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18" name="Group 17">
            <a:extLst>
              <a:ext uri="{FF2B5EF4-FFF2-40B4-BE49-F238E27FC236}">
                <a16:creationId xmlns:a16="http://schemas.microsoft.com/office/drawing/2014/main" id="{51FCDAD0-73A3-3A45-9977-C13F13F4C2BE}"/>
              </a:ext>
            </a:extLst>
          </p:cNvPr>
          <p:cNvGrpSpPr/>
          <p:nvPr/>
        </p:nvGrpSpPr>
        <p:grpSpPr>
          <a:xfrm>
            <a:off x="2961005" y="5372100"/>
            <a:ext cx="4819588" cy="363224"/>
            <a:chOff x="3869819" y="5372100"/>
            <a:chExt cx="4819588" cy="363224"/>
          </a:xfrm>
        </p:grpSpPr>
        <p:sp>
          <p:nvSpPr>
            <p:cNvPr id="23" name="Rectangle 22">
              <a:extLst>
                <a:ext uri="{FF2B5EF4-FFF2-40B4-BE49-F238E27FC236}">
                  <a16:creationId xmlns:a16="http://schemas.microsoft.com/office/drawing/2014/main" id="{896ACC0B-8AD5-FC4E-AF55-A604D5AC4AC1}"/>
                </a:ext>
              </a:extLst>
            </p:cNvPr>
            <p:cNvSpPr/>
            <p:nvPr/>
          </p:nvSpPr>
          <p:spPr bwMode="auto">
            <a:xfrm>
              <a:off x="38698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ea typeface="Segoe UI" pitchFamily="34" charset="0"/>
                  <a:cs typeface="Segoe UI" pitchFamily="34" charset="0"/>
                </a:rPr>
                <a:t>CDM folder</a:t>
              </a:r>
            </a:p>
          </p:txBody>
        </p:sp>
        <p:sp>
          <p:nvSpPr>
            <p:cNvPr id="34" name="Rectangle 33">
              <a:extLst>
                <a:ext uri="{FF2B5EF4-FFF2-40B4-BE49-F238E27FC236}">
                  <a16:creationId xmlns:a16="http://schemas.microsoft.com/office/drawing/2014/main" id="{B02FD94E-7777-744F-8AED-FBB682BA92E3}"/>
                </a:ext>
              </a:extLst>
            </p:cNvPr>
            <p:cNvSpPr/>
            <p:nvPr/>
          </p:nvSpPr>
          <p:spPr bwMode="auto">
            <a:xfrm>
              <a:off x="55335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sp>
          <p:nvSpPr>
            <p:cNvPr id="35" name="Rectangle 34">
              <a:extLst>
                <a:ext uri="{FF2B5EF4-FFF2-40B4-BE49-F238E27FC236}">
                  <a16:creationId xmlns:a16="http://schemas.microsoft.com/office/drawing/2014/main" id="{8CD3B634-B1FA-7F4B-BE56-99C19D2FBA1E}"/>
                </a:ext>
              </a:extLst>
            </p:cNvPr>
            <p:cNvSpPr/>
            <p:nvPr/>
          </p:nvSpPr>
          <p:spPr bwMode="auto">
            <a:xfrm>
              <a:off x="7197219" y="5372100"/>
              <a:ext cx="1492188" cy="363224"/>
            </a:xfrm>
            <a:prstGeom prst="rect">
              <a:avLst/>
            </a:prstGeom>
            <a:solidFill>
              <a:schemeClr val="bg1">
                <a:lumMod val="75000"/>
                <a:lumOff val="25000"/>
              </a:schemeClr>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cs typeface="Segoe UI" pitchFamily="34" charset="0"/>
                </a:rPr>
                <a:t>CDM folder</a:t>
              </a:r>
            </a:p>
          </p:txBody>
        </p:sp>
      </p:grpSp>
      <p:sp>
        <p:nvSpPr>
          <p:cNvPr id="2" name="Title 1">
            <a:extLst>
              <a:ext uri="{FF2B5EF4-FFF2-40B4-BE49-F238E27FC236}">
                <a16:creationId xmlns:a16="http://schemas.microsoft.com/office/drawing/2014/main" id="{F15203DD-CE22-4D91-9385-43A50872DC45}"/>
              </a:ext>
            </a:extLst>
          </p:cNvPr>
          <p:cNvSpPr>
            <a:spLocks noGrp="1"/>
          </p:cNvSpPr>
          <p:nvPr>
            <p:ph type="title"/>
          </p:nvPr>
        </p:nvSpPr>
        <p:spPr>
          <a:xfrm>
            <a:off x="588263" y="457200"/>
            <a:ext cx="11018520" cy="802997"/>
          </a:xfrm>
        </p:spPr>
        <p:txBody>
          <a:bodyPr>
            <a:normAutofit fontScale="90000"/>
          </a:bodyPr>
          <a:lstStyle/>
          <a:p>
            <a:r>
              <a:rPr lang="en-US"/>
              <a:t>Data + AI professionals can use the full power of the </a:t>
            </a:r>
            <a:br>
              <a:rPr lang="en-US"/>
            </a:br>
            <a:r>
              <a:rPr lang="en-US"/>
              <a:t>Azure Data Platform </a:t>
            </a:r>
          </a:p>
        </p:txBody>
      </p:sp>
    </p:spTree>
    <p:extLst>
      <p:ext uri="{BB962C8B-B14F-4D97-AF65-F5344CB8AC3E}">
        <p14:creationId xmlns:p14="http://schemas.microsoft.com/office/powerpoint/2010/main" val="4004633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3F465F-688A-A04F-A5C1-BD57E40422D2}"/>
              </a:ext>
            </a:extLst>
          </p:cNvPr>
          <p:cNvSpPr txBox="1"/>
          <p:nvPr/>
        </p:nvSpPr>
        <p:spPr>
          <a:xfrm>
            <a:off x="4572000" y="1456950"/>
            <a:ext cx="7254240" cy="3016210"/>
          </a:xfrm>
          <a:prstGeom prst="rect">
            <a:avLst/>
          </a:prstGeom>
          <a:noFill/>
        </p:spPr>
        <p:txBody>
          <a:bodyPr wrap="square" lIns="0" tIns="0" rIns="0" bIns="0" rtlCol="0" anchor="t">
            <a:spAutoFit/>
          </a:bodyPr>
          <a:lstStyle/>
          <a:p>
            <a:r>
              <a:rPr lang="en-US" sz="2800"/>
              <a:t>…we want to leverage the data created by the dataflow in applications or services outside of Power BI? </a:t>
            </a:r>
          </a:p>
          <a:p>
            <a:endParaRPr lang="en-US" sz="2800"/>
          </a:p>
          <a:p>
            <a:r>
              <a:rPr lang="en-US" sz="2800"/>
              <a:t>…or to provide an easy way to consume analytical data created outside of Power BI, in Power BI?</a:t>
            </a:r>
          </a:p>
        </p:txBody>
      </p:sp>
      <p:sp>
        <p:nvSpPr>
          <p:cNvPr id="13" name="Rectangle 12">
            <a:extLst>
              <a:ext uri="{FF2B5EF4-FFF2-40B4-BE49-F238E27FC236}">
                <a16:creationId xmlns:a16="http://schemas.microsoft.com/office/drawing/2014/main" id="{C913C2DF-6C0E-D649-AE29-FE94ECD3C6B8}"/>
              </a:ext>
            </a:extLst>
          </p:cNvPr>
          <p:cNvSpPr/>
          <p:nvPr/>
        </p:nvSpPr>
        <p:spPr bwMode="auto">
          <a:xfrm>
            <a:off x="365760" y="2649383"/>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Datasets </a:t>
            </a:r>
          </a:p>
        </p:txBody>
      </p:sp>
      <p:sp>
        <p:nvSpPr>
          <p:cNvPr id="15" name="Rectangle 14">
            <a:extLst>
              <a:ext uri="{FF2B5EF4-FFF2-40B4-BE49-F238E27FC236}">
                <a16:creationId xmlns:a16="http://schemas.microsoft.com/office/drawing/2014/main" id="{86D43812-0CBC-8140-B340-A9568E612608}"/>
              </a:ext>
            </a:extLst>
          </p:cNvPr>
          <p:cNvSpPr/>
          <p:nvPr/>
        </p:nvSpPr>
        <p:spPr bwMode="auto">
          <a:xfrm>
            <a:off x="365760" y="1497590"/>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2800">
                <a:gradFill>
                  <a:gsLst>
                    <a:gs pos="0">
                      <a:srgbClr val="FFFFFF"/>
                    </a:gs>
                    <a:gs pos="100000">
                      <a:srgbClr val="FFFFFF"/>
                    </a:gs>
                  </a:gsLst>
                  <a:lin ang="5400000" scaled="0"/>
                </a:gradFill>
                <a:ea typeface="Segoe UI" pitchFamily="34" charset="0"/>
                <a:cs typeface="Segoe UI" pitchFamily="34" charset="0"/>
              </a:rPr>
              <a:t>Reports &amp; dashboards</a:t>
            </a:r>
            <a:endParaRPr lang="en-US" sz="1800">
              <a:solidFill>
                <a:schemeClr val="tx2">
                  <a:lumMod val="25000"/>
                  <a:lumOff val="75000"/>
                </a:schemeClr>
              </a:soli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11396187-A727-D541-8B36-9524F4C4B68B}"/>
              </a:ext>
            </a:extLst>
          </p:cNvPr>
          <p:cNvSpPr/>
          <p:nvPr/>
        </p:nvSpPr>
        <p:spPr bwMode="auto">
          <a:xfrm>
            <a:off x="365760" y="3801176"/>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Dataflows</a:t>
            </a:r>
          </a:p>
        </p:txBody>
      </p:sp>
      <p:sp>
        <p:nvSpPr>
          <p:cNvPr id="18" name="Rectangle 17">
            <a:extLst>
              <a:ext uri="{FF2B5EF4-FFF2-40B4-BE49-F238E27FC236}">
                <a16:creationId xmlns:a16="http://schemas.microsoft.com/office/drawing/2014/main" id="{491887C6-40BD-434D-8EDA-A50ED290E2A1}"/>
              </a:ext>
            </a:extLst>
          </p:cNvPr>
          <p:cNvSpPr/>
          <p:nvPr/>
        </p:nvSpPr>
        <p:spPr bwMode="auto">
          <a:xfrm>
            <a:off x="365760" y="4952969"/>
            <a:ext cx="3999506"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800">
                <a:gradFill>
                  <a:gsLst>
                    <a:gs pos="0">
                      <a:srgbClr val="FFFFFF"/>
                    </a:gs>
                    <a:gs pos="100000">
                      <a:srgbClr val="FFFFFF"/>
                    </a:gs>
                  </a:gsLst>
                  <a:lin ang="5400000" scaled="0"/>
                </a:gradFill>
                <a:ea typeface="Segoe UI" pitchFamily="34" charset="0"/>
                <a:cs typeface="Segoe UI" pitchFamily="34" charset="0"/>
              </a:rPr>
              <a:t>Storage</a:t>
            </a:r>
            <a:endParaRPr lang="en-US" sz="18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3" name="Title 2">
            <a:extLst>
              <a:ext uri="{FF2B5EF4-FFF2-40B4-BE49-F238E27FC236}">
                <a16:creationId xmlns:a16="http://schemas.microsoft.com/office/drawing/2014/main" id="{069813C1-26BF-449E-B850-E0BEF2CA32AF}"/>
              </a:ext>
            </a:extLst>
          </p:cNvPr>
          <p:cNvSpPr>
            <a:spLocks noGrp="1"/>
          </p:cNvSpPr>
          <p:nvPr>
            <p:ph type="title"/>
          </p:nvPr>
        </p:nvSpPr>
        <p:spPr>
          <a:xfrm>
            <a:off x="588263" y="457200"/>
            <a:ext cx="11018520" cy="553998"/>
          </a:xfrm>
        </p:spPr>
        <p:txBody>
          <a:bodyPr>
            <a:normAutofit fontScale="90000"/>
          </a:bodyPr>
          <a:lstStyle/>
          <a:p>
            <a:r>
              <a:rPr lang="en-US"/>
              <a:t>But what if…</a:t>
            </a:r>
          </a:p>
        </p:txBody>
      </p:sp>
      <p:grpSp>
        <p:nvGrpSpPr>
          <p:cNvPr id="8" name="Group 7">
            <a:extLst>
              <a:ext uri="{FF2B5EF4-FFF2-40B4-BE49-F238E27FC236}">
                <a16:creationId xmlns:a16="http://schemas.microsoft.com/office/drawing/2014/main" id="{919B2FF1-44B0-403B-969B-FF236EDAE5C7}"/>
              </a:ext>
            </a:extLst>
          </p:cNvPr>
          <p:cNvGrpSpPr/>
          <p:nvPr/>
        </p:nvGrpSpPr>
        <p:grpSpPr>
          <a:xfrm>
            <a:off x="11606783" y="1292416"/>
            <a:ext cx="382623" cy="410348"/>
            <a:chOff x="7719712" y="736575"/>
            <a:chExt cx="570243" cy="570243"/>
          </a:xfrm>
        </p:grpSpPr>
        <p:sp>
          <p:nvSpPr>
            <p:cNvPr id="9" name="Oval 8">
              <a:extLst>
                <a:ext uri="{FF2B5EF4-FFF2-40B4-BE49-F238E27FC236}">
                  <a16:creationId xmlns:a16="http://schemas.microsoft.com/office/drawing/2014/main" id="{2BFAE1E1-742D-4DC6-BDD2-CCFC2CF58BC7}"/>
                </a:ext>
              </a:extLst>
            </p:cNvPr>
            <p:cNvSpPr/>
            <p:nvPr/>
          </p:nvSpPr>
          <p:spPr bwMode="auto">
            <a:xfrm>
              <a:off x="7719712" y="736575"/>
              <a:ext cx="570243" cy="570243"/>
            </a:xfrm>
            <a:prstGeom prst="ellipse">
              <a:avLst/>
            </a:prstGeom>
            <a:solidFill>
              <a:schemeClr val="tx1"/>
            </a:solidFill>
            <a:ln w="28575">
              <a:solidFill>
                <a:srgbClr val="00B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0" name="Graphic 9" descr="Checkmark">
              <a:extLst>
                <a:ext uri="{FF2B5EF4-FFF2-40B4-BE49-F238E27FC236}">
                  <a16:creationId xmlns:a16="http://schemas.microsoft.com/office/drawing/2014/main" id="{CA6F882A-4C5B-428F-80AF-6635D466FCBE}"/>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853617" y="883672"/>
              <a:ext cx="309098" cy="309098"/>
            </a:xfrm>
            <a:prstGeom prst="rect">
              <a:avLst/>
            </a:prstGeom>
          </p:spPr>
        </p:pic>
      </p:grpSp>
    </p:spTree>
    <p:extLst>
      <p:ext uri="{BB962C8B-B14F-4D97-AF65-F5344CB8AC3E}">
        <p14:creationId xmlns:p14="http://schemas.microsoft.com/office/powerpoint/2010/main" val="63923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838" y="1504257"/>
            <a:ext cx="1097280" cy="3216717"/>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Data Factory</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417" y="1508430"/>
            <a:ext cx="1097280" cy="3216717"/>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Databricks</a:t>
              </a: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996" y="1498859"/>
            <a:ext cx="1097280" cy="3216717"/>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SQL DW</a:t>
              </a:r>
              <a:b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4575" y="1508430"/>
            <a:ext cx="1097280" cy="3216717"/>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t>Azure ML</a:t>
              </a:r>
            </a:p>
            <a:p>
              <a:pPr marL="0" marR="0" lvl="0" indent="0" algn="ctr" defTabSz="932472"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2">
                    <a:lumMod val="10000"/>
                    <a:lumOff val="90000"/>
                  </a:schemeClr>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4339" y="3861982"/>
            <a:ext cx="2321560" cy="91440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000">
                <a:gradFill>
                  <a:gsLst>
                    <a:gs pos="0">
                      <a:srgbClr val="FFFFFF"/>
                    </a:gs>
                    <a:gs pos="100000">
                      <a:srgbClr val="FFFFFF"/>
                    </a:gs>
                  </a:gsLst>
                  <a:lin ang="5400000" scaled="0"/>
                </a:gradFill>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4339" y="4952968"/>
            <a:ext cx="11307516" cy="1117631"/>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                                              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538" y="1508430"/>
            <a:ext cx="2812639" cy="2066194"/>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Dynamics 365 for Finance &amp; Operations</a:t>
              </a:r>
            </a:p>
            <a:p>
              <a:pPr algn="ctr" defTabSz="932472" fontAlgn="base">
                <a:spcBef>
                  <a:spcPct val="0"/>
                </a:spcBef>
                <a:spcAft>
                  <a:spcPct val="0"/>
                </a:spcAft>
              </a:pPr>
              <a:endParaRPr lang="en-US" sz="2000">
                <a:gradFill>
                  <a:gsLst>
                    <a:gs pos="0">
                      <a:srgbClr val="FFFFFF"/>
                    </a:gs>
                    <a:gs pos="100000">
                      <a:srgbClr val="FFFFFF"/>
                    </a:gs>
                  </a:gsLst>
                  <a:lin ang="5400000" scaled="0"/>
                </a:gradFill>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231" y="3812016"/>
            <a:ext cx="2807946" cy="91440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2000">
                <a:gradFill>
                  <a:gsLst>
                    <a:gs pos="0">
                      <a:srgbClr val="FFFFFF"/>
                    </a:gs>
                    <a:gs pos="100000">
                      <a:srgbClr val="FFFFFF"/>
                    </a:gs>
                  </a:gsLst>
                  <a:lin ang="5400000" scaled="0"/>
                </a:gradFill>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4339" y="1558396"/>
            <a:ext cx="2321560" cy="2066194"/>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Self service customizations</a:t>
              </a:r>
            </a:p>
            <a:p>
              <a:pPr algn="ctr" defTabSz="932472" fontAlgn="base">
                <a:spcBef>
                  <a:spcPct val="0"/>
                </a:spcBef>
                <a:spcAft>
                  <a:spcPct val="0"/>
                </a:spcAft>
              </a:pPr>
              <a:r>
                <a:rPr lang="en-US" sz="2000">
                  <a:gradFill>
                    <a:gsLst>
                      <a:gs pos="0">
                        <a:srgbClr val="FFFFFF"/>
                      </a:gs>
                      <a:gs pos="100000">
                        <a:srgbClr val="FFFFFF"/>
                      </a:gs>
                    </a:gsLst>
                    <a:lin ang="5400000" scaled="0"/>
                  </a:gradFill>
                  <a:cs typeface="Segoe UI" pitchFamily="34" charset="0"/>
                </a:rPr>
                <a:t>in Power BI</a:t>
              </a:r>
            </a:p>
            <a:p>
              <a:pPr algn="ctr" defTabSz="932472" fontAlgn="base">
                <a:spcBef>
                  <a:spcPct val="0"/>
                </a:spcBef>
                <a:spcAft>
                  <a:spcPct val="0"/>
                </a:spcAft>
              </a:pPr>
              <a:endParaRPr lang="en-US" sz="1400">
                <a:solidFill>
                  <a:schemeClr val="tx2">
                    <a:lumMod val="25000"/>
                    <a:lumOff val="75000"/>
                  </a:schemeClr>
                </a:solidFill>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email">
              <a:lum bright="100000"/>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652" y="5367439"/>
            <a:ext cx="1684409" cy="469023"/>
          </a:xfrm>
          <a:prstGeom prst="rect">
            <a:avLst/>
          </a:prstGeom>
          <a:solidFill>
            <a:srgbClr val="3A3A3A"/>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accent1">
                    <a:lumMod val="60000"/>
                    <a:lumOff val="40000"/>
                  </a:schemeClr>
                </a:solidFill>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204" y="4726416"/>
            <a:ext cx="0" cy="63814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120" y="4776382"/>
            <a:ext cx="2347541" cy="873306"/>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588263" y="457200"/>
            <a:ext cx="11233592" cy="751111"/>
          </a:xfrm>
        </p:spPr>
        <p:txBody>
          <a:bodyPr>
            <a:normAutofit fontScale="90000"/>
          </a:bodyPr>
          <a:lstStyle/>
          <a:p>
            <a:r>
              <a:rPr lang="en-US"/>
              <a:t>Deliver ready-made insights to Power BI users from Azure</a:t>
            </a: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3215" y="4726416"/>
            <a:ext cx="4066" cy="923273"/>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061" y="5649689"/>
            <a:ext cx="5566154"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8052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0340F939-E26C-3142-86B5-3BED4C264165}"/>
              </a:ext>
            </a:extLst>
          </p:cNvPr>
          <p:cNvSpPr/>
          <p:nvPr/>
        </p:nvSpPr>
        <p:spPr bwMode="auto">
          <a:xfrm>
            <a:off x="138484" y="909069"/>
            <a:ext cx="3129518" cy="75323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chemeClr val="accent4">
                    <a:lumMod val="75000"/>
                  </a:schemeClr>
                </a:solidFill>
                <a:effectLst/>
                <a:uLnTx/>
                <a:uFillTx/>
                <a:latin typeface="Segoe UI" panose="020B0502040204020203" pitchFamily="34" charset="0"/>
                <a:ea typeface="Segoe UI" panose="020B0502040204020203" pitchFamily="34" charset="0"/>
                <a:cs typeface="Segoe UI" panose="020B0502040204020203" pitchFamily="34" charset="0"/>
              </a:rPr>
              <a:t>Business analysts</a:t>
            </a:r>
          </a:p>
          <a:p>
            <a:pPr marL="0" marR="0" lvl="0" indent="0" algn="l"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panose="020B0502040204020203" pitchFamily="34" charset="0"/>
                <a:ea typeface="Segoe UI" panose="020B0502040204020203" pitchFamily="34" charset="0"/>
                <a:cs typeface="Segoe UI" panose="020B0502040204020203" pitchFamily="34" charset="0"/>
              </a:rPr>
              <a:t>Low/no code</a:t>
            </a:r>
          </a:p>
        </p:txBody>
      </p:sp>
      <p:sp>
        <p:nvSpPr>
          <p:cNvPr id="22" name="Rectangle 21">
            <a:extLst>
              <a:ext uri="{FF2B5EF4-FFF2-40B4-BE49-F238E27FC236}">
                <a16:creationId xmlns:a16="http://schemas.microsoft.com/office/drawing/2014/main" id="{4D7CC91E-1C4B-4846-BC66-2468D04E83CF}"/>
              </a:ext>
            </a:extLst>
          </p:cNvPr>
          <p:cNvSpPr/>
          <p:nvPr/>
        </p:nvSpPr>
        <p:spPr bwMode="auto">
          <a:xfrm>
            <a:off x="8777093" y="874083"/>
            <a:ext cx="3254456" cy="84404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s</a:t>
            </a:r>
            <a:r>
              <a:rPr kumimoji="0" lang="en-US" sz="1600" b="0" i="0" u="none" strike="noStrike" kern="1200" cap="none" spc="0" normalizeH="0" baseline="0" noProof="0" err="1">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cientists</a:t>
            </a:r>
            <a:r>
              <a:rPr lang="en-US" sz="1600">
                <a:solidFill>
                  <a:srgbClr val="0070C0"/>
                </a:solidFill>
                <a:latin typeface="Segoe UI" panose="020B0502040204020203" pitchFamily="34" charset="0"/>
                <a:ea typeface="Segoe UI" panose="020B0502040204020203" pitchFamily="34" charset="0"/>
                <a:cs typeface="Segoe UI" panose="020B0502040204020203" pitchFamily="34" charset="0"/>
              </a:rPr>
              <a:t>, </a:t>
            </a:r>
            <a:r>
              <a:rPr kumimoji="0" lang="en-US" sz="1600" b="0" i="0" u="none" strike="noStrike" kern="1200" cap="none" spc="0" normalizeH="0" baseline="0" noProof="0">
                <a:ln>
                  <a:noFill/>
                </a:ln>
                <a:solidFill>
                  <a:srgbClr val="0070C0"/>
                </a:solidFill>
                <a:effectLst/>
                <a:uLnTx/>
                <a:uFillTx/>
                <a:latin typeface="Segoe UI" panose="020B0502040204020203" pitchFamily="34" charset="0"/>
                <a:ea typeface="Segoe UI" panose="020B0502040204020203" pitchFamily="34" charset="0"/>
                <a:cs typeface="Segoe UI" panose="020B0502040204020203" pitchFamily="34" charset="0"/>
              </a:rPr>
              <a:t>Data engineers</a:t>
            </a:r>
          </a:p>
          <a:p>
            <a:pPr marL="0" marR="0" lvl="0" indent="0" algn="r" defTabSz="932472"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schemeClr val="bg2">
                    <a:lumMod val="25000"/>
                  </a:schemeClr>
                </a:solidFill>
                <a:effectLst/>
                <a:uLnTx/>
                <a:uFillTx/>
                <a:latin typeface="Segoe UI"/>
                <a:ea typeface="Segoe UI" pitchFamily="34" charset="0"/>
                <a:cs typeface="Segoe UI" pitchFamily="34" charset="0"/>
              </a:rPr>
              <a:t>Low to high code</a:t>
            </a:r>
          </a:p>
        </p:txBody>
      </p:sp>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50" name="Rectangle 49">
            <a:extLst>
              <a:ext uri="{FF2B5EF4-FFF2-40B4-BE49-F238E27FC236}">
                <a16:creationId xmlns:a16="http://schemas.microsoft.com/office/drawing/2014/main" id="{F1ECCFBD-01AC-40DC-B036-F4EE498EA099}"/>
              </a:ext>
            </a:extLst>
          </p:cNvPr>
          <p:cNvSpPr/>
          <p:nvPr/>
        </p:nvSpPr>
        <p:spPr bwMode="auto">
          <a:xfrm>
            <a:off x="667729" y="3934906"/>
            <a:ext cx="1253821" cy="91440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Power BI</a:t>
            </a:r>
          </a:p>
          <a:p>
            <a:pPr lvl="0" algn="ctr" defTabSz="932472" fontAlgn="base">
              <a:spcBef>
                <a:spcPct val="0"/>
              </a:spcBef>
              <a:spcAft>
                <a:spcPct val="0"/>
              </a:spcAft>
              <a:defRPr/>
            </a:pPr>
            <a:r>
              <a:rPr lang="fr-FR" sz="1400" err="1">
                <a:solidFill>
                  <a:schemeClr val="tx1"/>
                </a:solidFill>
                <a:latin typeface="Segoe UI" panose="020B0502040204020203" pitchFamily="34" charset="0"/>
                <a:ea typeface="Segoe UI" panose="020B0502040204020203" pitchFamily="34" charset="0"/>
                <a:cs typeface="Segoe UI" panose="020B0502040204020203" pitchFamily="34" charset="0"/>
              </a:rPr>
              <a:t>dataflows</a:t>
            </a:r>
            <a:endParaRPr lang="fr-FR" sz="1400">
              <a:solidFill>
                <a:schemeClr val="tx1"/>
              </a:solidFill>
              <a:latin typeface="Segoe UI" panose="020B0502040204020203" pitchFamily="34" charset="0"/>
              <a:ea typeface="Segoe UI" panose="020B0502040204020203" pitchFamily="34" charset="0"/>
              <a:cs typeface="Segoe UI" panose="020B0502040204020203" pitchFamily="34" charset="0"/>
            </a:endParaRPr>
          </a:p>
        </p:txBody>
      </p:sp>
      <p:sp>
        <p:nvSpPr>
          <p:cNvPr id="52" name="Rectangle 51">
            <a:extLst>
              <a:ext uri="{FF2B5EF4-FFF2-40B4-BE49-F238E27FC236}">
                <a16:creationId xmlns:a16="http://schemas.microsoft.com/office/drawing/2014/main" id="{70ABF2B1-17BC-4169-8549-CFFE0FC98579}"/>
              </a:ext>
            </a:extLst>
          </p:cNvPr>
          <p:cNvSpPr/>
          <p:nvPr/>
        </p:nvSpPr>
        <p:spPr bwMode="auto">
          <a:xfrm>
            <a:off x="2025542" y="1850897"/>
            <a:ext cx="1233200" cy="1964061"/>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Dynamics 365</a:t>
            </a:r>
          </a:p>
          <a:p>
            <a:pPr algn="ctr" defTabSz="932472" fontAlgn="base">
              <a:spcBef>
                <a:spcPct val="0"/>
              </a:spcBef>
              <a:spcAft>
                <a:spcPct val="0"/>
              </a:spcAft>
            </a:pPr>
            <a:endParaRPr lang="en-US" sz="1400">
              <a:solidFill>
                <a:schemeClr val="tx1"/>
              </a:solidFill>
              <a:latin typeface="Segoe UI" panose="020B0502040204020203" pitchFamily="34" charset="0"/>
              <a:cs typeface="Segoe UI" panose="020B0502040204020203" pitchFamily="34" charset="0"/>
            </a:endParaRPr>
          </a:p>
        </p:txBody>
      </p:sp>
      <p:sp>
        <p:nvSpPr>
          <p:cNvPr id="54" name="Rectangle 53">
            <a:extLst>
              <a:ext uri="{FF2B5EF4-FFF2-40B4-BE49-F238E27FC236}">
                <a16:creationId xmlns:a16="http://schemas.microsoft.com/office/drawing/2014/main" id="{75D4B477-71E5-44B6-8364-38EBE13389EC}"/>
              </a:ext>
            </a:extLst>
          </p:cNvPr>
          <p:cNvSpPr/>
          <p:nvPr/>
        </p:nvSpPr>
        <p:spPr bwMode="auto">
          <a:xfrm>
            <a:off x="2021730" y="3934906"/>
            <a:ext cx="1233200" cy="914400"/>
          </a:xfrm>
          <a:prstGeom prst="rect">
            <a:avLst/>
          </a:prstGeom>
          <a:no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lvl="0" algn="ctr" defTabSz="932472" fontAlgn="base">
              <a:spcBef>
                <a:spcPct val="0"/>
              </a:spcBef>
              <a:spcAft>
                <a:spcPct val="0"/>
              </a:spcAft>
              <a:defRPr/>
            </a:pPr>
            <a:r>
              <a:rPr lang="fr-FR" sz="1400">
                <a:solidFill>
                  <a:schemeClr val="tx1"/>
                </a:solidFill>
                <a:latin typeface="Segoe UI" panose="020B0502040204020203" pitchFamily="34" charset="0"/>
                <a:ea typeface="Segoe UI" panose="020B0502040204020203" pitchFamily="34" charset="0"/>
                <a:cs typeface="Segoe UI" panose="020B0502040204020203" pitchFamily="34" charset="0"/>
              </a:rPr>
              <a:t>CDS for Apps data</a:t>
            </a:r>
          </a:p>
        </p:txBody>
      </p:sp>
      <p:cxnSp>
        <p:nvCxnSpPr>
          <p:cNvPr id="59" name="Straight Arrow Connector 58">
            <a:extLst>
              <a:ext uri="{FF2B5EF4-FFF2-40B4-BE49-F238E27FC236}">
                <a16:creationId xmlns:a16="http://schemas.microsoft.com/office/drawing/2014/main" id="{395FFE04-2A34-4C38-A125-E3B18F5602C0}"/>
              </a:ext>
            </a:extLst>
          </p:cNvPr>
          <p:cNvCxnSpPr>
            <a:cxnSpLocks/>
            <a:stCxn id="54" idx="2"/>
            <a:endCxn id="23" idx="0"/>
          </p:cNvCxnSpPr>
          <p:nvPr/>
        </p:nvCxnSpPr>
        <p:spPr>
          <a:xfrm>
            <a:off x="2638330" y="4849306"/>
            <a:ext cx="3897"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8FD27660-288F-44F3-B011-E0AA4F71234F}"/>
              </a:ext>
            </a:extLst>
          </p:cNvPr>
          <p:cNvCxnSpPr>
            <a:cxnSpLocks/>
            <a:stCxn id="23" idx="1"/>
            <a:endCxn id="50" idx="2"/>
          </p:cNvCxnSpPr>
          <p:nvPr/>
        </p:nvCxnSpPr>
        <p:spPr>
          <a:xfrm rot="10800000">
            <a:off x="1294641" y="4849306"/>
            <a:ext cx="676835" cy="513258"/>
          </a:xfrm>
          <a:prstGeom prst="bentConnector2">
            <a:avLst/>
          </a:prstGeom>
          <a:ln>
            <a:solidFill>
              <a:srgbClr val="FFC00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60C730F5-671D-4828-95E9-28DF6EE8AF4C}"/>
              </a:ext>
            </a:extLst>
          </p:cNvPr>
          <p:cNvSpPr/>
          <p:nvPr/>
        </p:nvSpPr>
        <p:spPr bwMode="auto">
          <a:xfrm>
            <a:off x="10462877" y="1850898"/>
            <a:ext cx="1088764" cy="2975742"/>
          </a:xfrm>
          <a:prstGeom prst="rect">
            <a:avLst/>
          </a:prstGeom>
          <a:noFill/>
          <a:ln w="19050">
            <a:solidFill>
              <a:schemeClr val="accent1">
                <a:lumMod val="60000"/>
                <a:lumOff val="4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defTabSz="932472" fontAlgn="base">
              <a:spcBef>
                <a:spcPts val="600"/>
              </a:spcBef>
              <a:spcAft>
                <a:spcPct val="0"/>
              </a:spcAft>
            </a:pPr>
            <a:r>
              <a:rPr lang="en-US" sz="1200" b="1">
                <a:solidFill>
                  <a:schemeClr val="tx1"/>
                </a:solidFill>
                <a:latin typeface="Segoe UI"/>
                <a:cs typeface="Segoe UI Semibold" panose="020B0702040204020203" pitchFamily="34" charset="0"/>
              </a:rPr>
              <a:t>ISV partners</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Informatica,</a:t>
            </a: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etc.</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a:p>
            <a:pPr algn="ctr" defTabSz="932472" fontAlgn="base">
              <a:spcBef>
                <a:spcPts val="600"/>
              </a:spcBef>
              <a:spcAft>
                <a:spcPct val="0"/>
              </a:spcAft>
            </a:pPr>
            <a:r>
              <a:rPr lang="en-US" sz="1100">
                <a:solidFill>
                  <a:schemeClr val="tx1"/>
                </a:solidFill>
                <a:latin typeface="Segoe UI"/>
                <a:cs typeface="Segoe UI Semibold" panose="020B0702040204020203" pitchFamily="34" charset="0"/>
              </a:rPr>
              <a:t>Custom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LOB +</a:t>
            </a:r>
            <a:br>
              <a:rPr lang="en-US" sz="1100">
                <a:solidFill>
                  <a:schemeClr val="tx1"/>
                </a:solidFill>
                <a:latin typeface="Segoe UI"/>
                <a:cs typeface="Segoe UI Semibold" panose="020B0702040204020203" pitchFamily="34" charset="0"/>
              </a:rPr>
            </a:br>
            <a:r>
              <a:rPr lang="en-US" sz="1100">
                <a:solidFill>
                  <a:schemeClr val="tx1"/>
                </a:solidFill>
                <a:latin typeface="Segoe UI"/>
                <a:cs typeface="Segoe UI Semibold" panose="020B0702040204020203" pitchFamily="34" charset="0"/>
              </a:rPr>
              <a:t>Developer resources</a:t>
            </a:r>
          </a:p>
          <a:p>
            <a:pPr algn="ctr" defTabSz="932472" fontAlgn="base">
              <a:spcBef>
                <a:spcPts val="600"/>
              </a:spcBef>
              <a:spcAft>
                <a:spcPct val="0"/>
              </a:spcAft>
            </a:pPr>
            <a:endParaRPr lang="en-US" sz="1100">
              <a:solidFill>
                <a:schemeClr val="tx1"/>
              </a:solidFill>
              <a:latin typeface="Segoe UI"/>
              <a:cs typeface="Segoe UI Semibold" panose="020B0702040204020203" pitchFamily="34" charset="0"/>
            </a:endParaRP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1" idx="2"/>
          </p:cNvCxnSpPr>
          <p:nvPr/>
        </p:nvCxnSpPr>
        <p:spPr>
          <a:xfrm flipV="1">
            <a:off x="3312978" y="4826640"/>
            <a:ext cx="7694281" cy="535924"/>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Connector: Elbow 89">
            <a:extLst>
              <a:ext uri="{FF2B5EF4-FFF2-40B4-BE49-F238E27FC236}">
                <a16:creationId xmlns:a16="http://schemas.microsoft.com/office/drawing/2014/main" id="{11E47BEF-B944-4B3F-B9C4-F3795FC9190B}"/>
              </a:ext>
            </a:extLst>
          </p:cNvPr>
          <p:cNvCxnSpPr>
            <a:cxnSpLocks/>
            <a:stCxn id="23" idx="3"/>
            <a:endCxn id="86" idx="2"/>
          </p:cNvCxnSpPr>
          <p:nvPr/>
        </p:nvCxnSpPr>
        <p:spPr>
          <a:xfrm flipV="1">
            <a:off x="3312978" y="4849682"/>
            <a:ext cx="3903241" cy="512882"/>
          </a:xfrm>
          <a:prstGeom prst="bentConnector2">
            <a:avLst/>
          </a:prstGeom>
          <a:ln>
            <a:solidFill>
              <a:srgbClr val="00206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3A2AD736-C718-436A-BE42-9591125E6B3F}"/>
              </a:ext>
            </a:extLst>
          </p:cNvPr>
          <p:cNvCxnSpPr>
            <a:cxnSpLocks/>
            <a:stCxn id="23" idx="3"/>
            <a:endCxn id="65" idx="2"/>
          </p:cNvCxnSpPr>
          <p:nvPr/>
        </p:nvCxnSpPr>
        <p:spPr>
          <a:xfrm flipV="1">
            <a:off x="3312978" y="4849682"/>
            <a:ext cx="5746051"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0998E0F-9EA1-4A73-967C-6A262A02B614}"/>
              </a:ext>
            </a:extLst>
          </p:cNvPr>
          <p:cNvCxnSpPr>
            <a:cxnSpLocks/>
          </p:cNvCxnSpPr>
          <p:nvPr/>
        </p:nvCxnSpPr>
        <p:spPr>
          <a:xfrm>
            <a:off x="2047875" y="1153985"/>
            <a:ext cx="6994689" cy="0"/>
          </a:xfrm>
          <a:prstGeom prst="straightConnector1">
            <a:avLst/>
          </a:prstGeom>
          <a:ln>
            <a:solidFill>
              <a:schemeClr val="tx1">
                <a:lumMod val="50000"/>
                <a:lumOff val="5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518F8972-3004-4CB8-9C56-84070315F85F}"/>
              </a:ext>
            </a:extLst>
          </p:cNvPr>
          <p:cNvGrpSpPr/>
          <p:nvPr/>
        </p:nvGrpSpPr>
        <p:grpSpPr>
          <a:xfrm>
            <a:off x="662825" y="1850898"/>
            <a:ext cx="1258210" cy="1964060"/>
            <a:chOff x="427933" y="1850898"/>
            <a:chExt cx="1258210" cy="1964060"/>
          </a:xfrm>
        </p:grpSpPr>
        <p:sp>
          <p:nvSpPr>
            <p:cNvPr id="56" name="Rectangle 55">
              <a:extLst>
                <a:ext uri="{FF2B5EF4-FFF2-40B4-BE49-F238E27FC236}">
                  <a16:creationId xmlns:a16="http://schemas.microsoft.com/office/drawing/2014/main" id="{4CF76829-5F03-4C81-B49A-3E6AC9BC945E}"/>
                </a:ext>
              </a:extLst>
            </p:cNvPr>
            <p:cNvSpPr/>
            <p:nvPr/>
          </p:nvSpPr>
          <p:spPr bwMode="auto">
            <a:xfrm>
              <a:off x="427933" y="1850898"/>
              <a:ext cx="1258210" cy="1964060"/>
            </a:xfrm>
            <a:prstGeom prst="rect">
              <a:avLst/>
            </a:prstGeom>
            <a:no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algn="ctr" defTabSz="932472" fontAlgn="base">
                <a:spcBef>
                  <a:spcPct val="0"/>
                </a:spcBef>
                <a:spcAft>
                  <a:spcPct val="0"/>
                </a:spcAft>
              </a:pPr>
              <a:r>
                <a:rPr lang="en-US" sz="1400" b="1">
                  <a:solidFill>
                    <a:schemeClr val="tx1"/>
                  </a:solidFill>
                  <a:latin typeface="Segoe UI" panose="020B0502040204020203" pitchFamily="34" charset="0"/>
                  <a:cs typeface="Segoe UI" panose="020B0502040204020203" pitchFamily="34" charset="0"/>
                </a:rPr>
                <a:t>Power BI</a:t>
              </a:r>
              <a:endParaRPr lang="en-US" sz="1050">
                <a:solidFill>
                  <a:schemeClr val="tx1"/>
                </a:solidFill>
                <a:latin typeface="Segoe UI" panose="020B0502040204020203" pitchFamily="34" charset="0"/>
                <a:cs typeface="Segoe UI" panose="020B0502040204020203" pitchFamily="34" charset="0"/>
              </a:endParaRPr>
            </a:p>
            <a:p>
              <a:pPr algn="ctr" defTabSz="932472" fontAlgn="base">
                <a:spcBef>
                  <a:spcPct val="0"/>
                </a:spcBef>
                <a:spcAft>
                  <a:spcPct val="0"/>
                </a:spcAft>
              </a:pPr>
              <a:endParaRPr lang="en-US" sz="1400" b="1">
                <a:solidFill>
                  <a:schemeClr val="tx1"/>
                </a:solidFill>
                <a:latin typeface="Segoe UI" panose="020B0502040204020203" pitchFamily="34" charset="0"/>
                <a:cs typeface="Segoe UI" panose="020B0502040204020203" pitchFamily="34" charset="0"/>
              </a:endParaRPr>
            </a:p>
          </p:txBody>
        </p:sp>
        <p:pic>
          <p:nvPicPr>
            <p:cNvPr id="2" name="Picture 1">
              <a:extLst>
                <a:ext uri="{FF2B5EF4-FFF2-40B4-BE49-F238E27FC236}">
                  <a16:creationId xmlns:a16="http://schemas.microsoft.com/office/drawing/2014/main" id="{D157B5ED-B0F0-4C38-A6EC-95D4B549661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55931" y="2585981"/>
              <a:ext cx="607636" cy="480383"/>
            </a:xfrm>
            <a:prstGeom prst="rect">
              <a:avLst/>
            </a:prstGeom>
          </p:spPr>
        </p:pic>
      </p:grpSp>
      <p:pic>
        <p:nvPicPr>
          <p:cNvPr id="6" name="Picture 5">
            <a:extLst>
              <a:ext uri="{FF2B5EF4-FFF2-40B4-BE49-F238E27FC236}">
                <a16:creationId xmlns:a16="http://schemas.microsoft.com/office/drawing/2014/main" id="{A1D3AF15-863E-4C29-B178-25A0CA1393A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326766" y="2433812"/>
            <a:ext cx="546220" cy="740040"/>
          </a:xfrm>
          <a:prstGeom prst="rect">
            <a:avLst/>
          </a:prstGeom>
        </p:spPr>
      </p:pic>
      <p:grpSp>
        <p:nvGrpSpPr>
          <p:cNvPr id="13" name="Group 12">
            <a:extLst>
              <a:ext uri="{FF2B5EF4-FFF2-40B4-BE49-F238E27FC236}">
                <a16:creationId xmlns:a16="http://schemas.microsoft.com/office/drawing/2014/main" id="{8575B31D-4343-4D06-B47B-CE0AA7A9C2A0}"/>
              </a:ext>
            </a:extLst>
          </p:cNvPr>
          <p:cNvGrpSpPr/>
          <p:nvPr/>
        </p:nvGrpSpPr>
        <p:grpSpPr>
          <a:xfrm>
            <a:off x="7783039" y="1850898"/>
            <a:ext cx="2551980" cy="2998784"/>
            <a:chOff x="7783039" y="1850898"/>
            <a:chExt cx="2551980" cy="2998784"/>
          </a:xfrm>
        </p:grpSpPr>
        <p:sp>
          <p:nvSpPr>
            <p:cNvPr id="65" name="Rectangle 64">
              <a:extLst>
                <a:ext uri="{FF2B5EF4-FFF2-40B4-BE49-F238E27FC236}">
                  <a16:creationId xmlns:a16="http://schemas.microsoft.com/office/drawing/2014/main" id="{7EF12F1D-A63D-4621-8D30-FBEFE6C61083}"/>
                </a:ext>
              </a:extLst>
            </p:cNvPr>
            <p:cNvSpPr/>
            <p:nvPr/>
          </p:nvSpPr>
          <p:spPr bwMode="auto">
            <a:xfrm>
              <a:off x="7783039" y="1850898"/>
              <a:ext cx="2551980"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Data Services</a:t>
              </a:r>
            </a:p>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r>
                <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rPr>
                <a:t>data cataloging, data prep, AI,</a:t>
              </a:r>
              <a:b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br>
              <a:r>
                <a:rPr lang="en-US" sz="1200">
                  <a:solidFill>
                    <a:schemeClr val="tx1"/>
                  </a:solidFill>
                  <a:latin typeface="Segoe UI" panose="020B0502040204020203" pitchFamily="34" charset="0"/>
                  <a:ea typeface="Segoe UI" panose="020B0502040204020203" pitchFamily="34" charset="0"/>
                  <a:cs typeface="Segoe UI" panose="020B0502040204020203" pitchFamily="34" charset="0"/>
                </a:rPr>
                <a:t>machine learning, data warehousing</a:t>
              </a:r>
              <a:endParaRPr kumimoji="0" lang="en-US" sz="1200" b="0" i="0" u="none" strike="noStrike" kern="1200" cap="none" spc="0" normalizeH="0" baseline="0" noProof="0">
                <a:ln>
                  <a:noFill/>
                </a:ln>
                <a:solidFill>
                  <a:schemeClr val="tx1"/>
                </a:solidFill>
                <a:effectLst/>
                <a:uLnTx/>
                <a:uFillTx/>
                <a:latin typeface="Segoe UI" panose="020B0502040204020203" pitchFamily="34" charset="0"/>
                <a:ea typeface="Segoe UI" panose="020B0502040204020203" pitchFamily="34" charset="0"/>
                <a:cs typeface="Segoe UI" panose="020B05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89" name="Picture 88">
              <a:extLst>
                <a:ext uri="{FF2B5EF4-FFF2-40B4-BE49-F238E27FC236}">
                  <a16:creationId xmlns:a16="http://schemas.microsoft.com/office/drawing/2014/main" id="{6BD0EA60-7378-441A-ABB6-525AB435484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135269" y="3733052"/>
              <a:ext cx="316458" cy="327562"/>
            </a:xfrm>
            <a:prstGeom prst="rect">
              <a:avLst/>
            </a:prstGeom>
          </p:spPr>
        </p:pic>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8464130" y="3733052"/>
              <a:ext cx="498234" cy="268498"/>
            </a:xfrm>
            <a:prstGeom prst="rect">
              <a:avLst/>
            </a:prstGeom>
          </p:spPr>
        </p:pic>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950425" y="3740016"/>
              <a:ext cx="300555" cy="268498"/>
            </a:xfrm>
            <a:prstGeom prst="rect">
              <a:avLst/>
            </a:prstGeom>
          </p:spPr>
        </p:pic>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9355486" y="3748364"/>
              <a:ext cx="308139" cy="316632"/>
            </a:xfrm>
            <a:prstGeom prst="rect">
              <a:avLst/>
            </a:prstGeom>
          </p:spPr>
        </p:pic>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9768131" y="3771760"/>
              <a:ext cx="262767" cy="210183"/>
            </a:xfrm>
            <a:prstGeom prst="rect">
              <a:avLst/>
            </a:prstGeom>
          </p:spPr>
        </p:pic>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8643057" y="2532672"/>
              <a:ext cx="831944" cy="664859"/>
            </a:xfrm>
            <a:prstGeom prst="rect">
              <a:avLst/>
            </a:prstGeom>
          </p:spPr>
        </p:pic>
      </p:grpSp>
      <p:grpSp>
        <p:nvGrpSpPr>
          <p:cNvPr id="12" name="Group 11">
            <a:extLst>
              <a:ext uri="{FF2B5EF4-FFF2-40B4-BE49-F238E27FC236}">
                <a16:creationId xmlns:a16="http://schemas.microsoft.com/office/drawing/2014/main" id="{B6938DA1-FA54-4370-A350-00633B959234}"/>
              </a:ext>
            </a:extLst>
          </p:cNvPr>
          <p:cNvGrpSpPr/>
          <p:nvPr/>
        </p:nvGrpSpPr>
        <p:grpSpPr>
          <a:xfrm>
            <a:off x="6753905" y="1850898"/>
            <a:ext cx="924627" cy="2998784"/>
            <a:chOff x="6753905" y="1850898"/>
            <a:chExt cx="924627" cy="2998784"/>
          </a:xfrm>
        </p:grpSpPr>
        <p:sp>
          <p:nvSpPr>
            <p:cNvPr id="86" name="Rectangle 85">
              <a:extLst>
                <a:ext uri="{FF2B5EF4-FFF2-40B4-BE49-F238E27FC236}">
                  <a16:creationId xmlns:a16="http://schemas.microsoft.com/office/drawing/2014/main" id="{E1E209D0-E0BF-4440-A231-80CC9B189B30}"/>
                </a:ext>
              </a:extLst>
            </p:cNvPr>
            <p:cNvSpPr/>
            <p:nvPr/>
          </p:nvSpPr>
          <p:spPr bwMode="auto">
            <a:xfrm>
              <a:off x="6753905" y="1850898"/>
              <a:ext cx="924627"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ts val="600"/>
                </a:spcBef>
                <a:spcAft>
                  <a:spcPct val="0"/>
                </a:spcAft>
                <a:buClrTx/>
                <a:buSzTx/>
                <a:buFontTx/>
                <a:buNone/>
                <a:tabLst/>
                <a:defRPr/>
              </a:pPr>
              <a:r>
                <a:rPr kumimoji="0" lang="en-US" sz="1400" b="1"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rPr>
                <a:t>Azure IoT</a:t>
              </a:r>
            </a:p>
            <a:p>
              <a:pPr marL="0" marR="0" lvl="0" indent="0" algn="ctr" defTabSz="932472" rtl="0" eaLnBrk="1" fontAlgn="base" latinLnBrk="0" hangingPunct="1">
                <a:lnSpc>
                  <a:spcPct val="100000"/>
                </a:lnSpc>
                <a:spcBef>
                  <a:spcPts val="600"/>
                </a:spcBef>
                <a:spcAft>
                  <a:spcPct val="0"/>
                </a:spcAft>
                <a:buClrTx/>
                <a:buSzTx/>
                <a:buFontTx/>
                <a:buNone/>
                <a:tabLst/>
                <a:defRPr/>
              </a:pP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br>
                <a:rPr lang="en-US" sz="1400" b="1">
                  <a:solidFill>
                    <a:schemeClr val="tx1"/>
                  </a:solidFill>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1" name="Picture 10">
              <a:extLst>
                <a:ext uri="{FF2B5EF4-FFF2-40B4-BE49-F238E27FC236}">
                  <a16:creationId xmlns:a16="http://schemas.microsoft.com/office/drawing/2014/main" id="{CBAAC904-614C-4708-8F5A-226D8B20C61D}"/>
                </a:ext>
              </a:extLst>
            </p:cNvPr>
            <p:cNvPicPr>
              <a:picLocks noChangeAspect="1"/>
            </p:cNvPicPr>
            <p:nvPr/>
          </p:nvPicPr>
          <p:blipFill>
            <a:blip r:embed="rId12"/>
            <a:stretch>
              <a:fillRect/>
            </a:stretch>
          </p:blipFill>
          <p:spPr>
            <a:xfrm>
              <a:off x="6838989" y="2548843"/>
              <a:ext cx="714375" cy="685800"/>
            </a:xfrm>
            <a:prstGeom prst="rect">
              <a:avLst/>
            </a:prstGeom>
          </p:spPr>
        </p:pic>
      </p:grpSp>
      <p:cxnSp>
        <p:nvCxnSpPr>
          <p:cNvPr id="48" name="Straight Arrow Connector 47">
            <a:extLst>
              <a:ext uri="{FF2B5EF4-FFF2-40B4-BE49-F238E27FC236}">
                <a16:creationId xmlns:a16="http://schemas.microsoft.com/office/drawing/2014/main" id="{B8534A7C-1A12-4628-B4AC-77301FAC8755}"/>
              </a:ext>
            </a:extLst>
          </p:cNvPr>
          <p:cNvCxnSpPr>
            <a:cxnSpLocks/>
          </p:cNvCxnSpPr>
          <p:nvPr/>
        </p:nvCxnSpPr>
        <p:spPr>
          <a:xfrm flipV="1">
            <a:off x="2743837" y="4849306"/>
            <a:ext cx="0" cy="331646"/>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81EA71F4-4A4E-4159-B8DD-F3BE31D3D279}"/>
              </a:ext>
            </a:extLst>
          </p:cNvPr>
          <p:cNvSpPr>
            <a:spLocks noGrp="1"/>
          </p:cNvSpPr>
          <p:nvPr>
            <p:ph type="title"/>
          </p:nvPr>
        </p:nvSpPr>
        <p:spPr>
          <a:xfrm>
            <a:off x="588263" y="457200"/>
            <a:ext cx="11018520" cy="430887"/>
          </a:xfrm>
        </p:spPr>
        <p:txBody>
          <a:bodyPr>
            <a:normAutofit fontScale="90000"/>
          </a:bodyPr>
          <a:lstStyle/>
          <a:p>
            <a:r>
              <a:rPr lang="en-US" sz="2800"/>
              <a:t>Enabling low friction collaboration among Data + AI professionals</a:t>
            </a:r>
          </a:p>
        </p:txBody>
      </p:sp>
    </p:spTree>
    <p:extLst>
      <p:ext uri="{BB962C8B-B14F-4D97-AF65-F5344CB8AC3E}">
        <p14:creationId xmlns:p14="http://schemas.microsoft.com/office/powerpoint/2010/main" val="817118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0" grpId="0" animBg="1"/>
      <p:bldP spid="61" grpId="0" animBg="1"/>
      <p:bldP spid="8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D195323C-4421-DF4E-8756-0871C2589637}"/>
              </a:ext>
            </a:extLst>
          </p:cNvPr>
          <p:cNvSpPr/>
          <p:nvPr/>
        </p:nvSpPr>
        <p:spPr bwMode="auto">
          <a:xfrm>
            <a:off x="662826" y="4969253"/>
            <a:ext cx="10884920" cy="714755"/>
          </a:xfrm>
          <a:prstGeom prst="rect">
            <a:avLst/>
          </a:prstGeom>
          <a:solidFill>
            <a:schemeClr val="accent5">
              <a:lumMod val="75000"/>
            </a:schemeClr>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73152" rIns="182880" bIns="146304" numCol="1" spcCol="0" rtlCol="0" fromWordArt="0" anchor="t" anchorCtr="0" forceAA="0" compatLnSpc="1">
            <a:prstTxWarp prst="textNoShape">
              <a:avLst/>
            </a:prstTxWarp>
            <a:noAutofit/>
          </a:bodyPr>
          <a:lstStyle/>
          <a:p>
            <a:pPr lvl="0" algn="ctr" defTabSz="932472" fontAlgn="base">
              <a:spcBef>
                <a:spcPct val="0"/>
              </a:spcBef>
              <a:spcAft>
                <a:spcPct val="0"/>
              </a:spcAft>
              <a:defRPr/>
            </a:pPr>
            <a:r>
              <a:rPr lang="en-US" sz="1600">
                <a:gradFill>
                  <a:gsLst>
                    <a:gs pos="0">
                      <a:srgbClr val="FFFFFF"/>
                    </a:gs>
                    <a:gs pos="100000">
                      <a:srgbClr val="FFFFFF"/>
                    </a:gs>
                  </a:gsLst>
                  <a:lin ang="5400000" scaled="0"/>
                </a:gradFill>
                <a:ea typeface="Segoe UI" pitchFamily="34" charset="0"/>
                <a:cs typeface="Segoe UI" pitchFamily="34" charset="0"/>
              </a:rPr>
              <a:t>Azure Data Lake Storage Gen2</a:t>
            </a:r>
            <a:endParaRPr lang="en-US" sz="1600">
              <a:solidFill>
                <a:schemeClr val="tx2">
                  <a:lumMod val="25000"/>
                  <a:lumOff val="75000"/>
                </a:schemeClr>
              </a:solidFill>
              <a:latin typeface="Segoe UI Light" panose="020B0502040204020203" pitchFamily="34" charset="0"/>
              <a:ea typeface="Segoe UI" pitchFamily="34" charset="0"/>
              <a:cs typeface="Segoe UI Light" panose="020B0502040204020203" pitchFamily="34" charset="0"/>
            </a:endParaRPr>
          </a:p>
        </p:txBody>
      </p:sp>
      <p:sp>
        <p:nvSpPr>
          <p:cNvPr id="23" name="Rectangle 22">
            <a:extLst>
              <a:ext uri="{FF2B5EF4-FFF2-40B4-BE49-F238E27FC236}">
                <a16:creationId xmlns:a16="http://schemas.microsoft.com/office/drawing/2014/main" id="{896ACC0B-8AD5-FC4E-AF55-A604D5AC4AC1}"/>
              </a:ext>
            </a:extLst>
          </p:cNvPr>
          <p:cNvSpPr/>
          <p:nvPr/>
        </p:nvSpPr>
        <p:spPr bwMode="auto">
          <a:xfrm>
            <a:off x="1971475" y="5180952"/>
            <a:ext cx="1341503" cy="363224"/>
          </a:xfrm>
          <a:prstGeom prst="rect">
            <a:avLst/>
          </a:prstGeom>
          <a:solidFill>
            <a:srgbClr val="002060"/>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solidFill>
                  <a:schemeClr val="bg1">
                    <a:lumMod val="95000"/>
                  </a:schemeClr>
                </a:solidFill>
                <a:cs typeface="Segoe UI" pitchFamily="34" charset="0"/>
              </a:rPr>
              <a:t>CDM folders</a:t>
            </a:r>
          </a:p>
        </p:txBody>
      </p:sp>
      <p:sp>
        <p:nvSpPr>
          <p:cNvPr id="43" name="Text Placeholder 9">
            <a:extLst>
              <a:ext uri="{FF2B5EF4-FFF2-40B4-BE49-F238E27FC236}">
                <a16:creationId xmlns:a16="http://schemas.microsoft.com/office/drawing/2014/main" id="{29AD0817-2130-48F1-A761-1370D31EE8F9}"/>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pic>
        <p:nvPicPr>
          <p:cNvPr id="69" name="Picture 68">
            <a:extLst>
              <a:ext uri="{FF2B5EF4-FFF2-40B4-BE49-F238E27FC236}">
                <a16:creationId xmlns:a16="http://schemas.microsoft.com/office/drawing/2014/main" id="{11A567C7-6991-4969-A92F-7D158468761B}"/>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976194" y="5776574"/>
            <a:ext cx="4528009" cy="1091132"/>
          </a:xfrm>
          <a:prstGeom prst="rect">
            <a:avLst/>
          </a:prstGeom>
        </p:spPr>
      </p:pic>
      <p:sp>
        <p:nvSpPr>
          <p:cNvPr id="83" name="Isosceles Triangle 82">
            <a:extLst>
              <a:ext uri="{FF2B5EF4-FFF2-40B4-BE49-F238E27FC236}">
                <a16:creationId xmlns:a16="http://schemas.microsoft.com/office/drawing/2014/main" id="{EDE403C0-136F-4842-8D78-7E6BB5325E40}"/>
              </a:ext>
            </a:extLst>
          </p:cNvPr>
          <p:cNvSpPr/>
          <p:nvPr/>
        </p:nvSpPr>
        <p:spPr bwMode="auto">
          <a:xfrm rot="10800000">
            <a:off x="2078538" y="5586533"/>
            <a:ext cx="1157047" cy="20697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87" name="Connector: Elbow 86">
            <a:extLst>
              <a:ext uri="{FF2B5EF4-FFF2-40B4-BE49-F238E27FC236}">
                <a16:creationId xmlns:a16="http://schemas.microsoft.com/office/drawing/2014/main" id="{A8688DC2-C76F-4E36-BA80-B54E02798C3C}"/>
              </a:ext>
            </a:extLst>
          </p:cNvPr>
          <p:cNvCxnSpPr>
            <a:cxnSpLocks/>
            <a:stCxn id="23" idx="3"/>
            <a:endCxn id="65" idx="2"/>
          </p:cNvCxnSpPr>
          <p:nvPr/>
        </p:nvCxnSpPr>
        <p:spPr>
          <a:xfrm flipV="1">
            <a:off x="3312978" y="4849682"/>
            <a:ext cx="4264356" cy="512882"/>
          </a:xfrm>
          <a:prstGeom prst="bentConnector2">
            <a:avLst/>
          </a:prstGeom>
          <a:ln>
            <a:solidFill>
              <a:srgbClr val="002060"/>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7EF12F1D-A63D-4621-8D30-FBEFE6C61083}"/>
              </a:ext>
            </a:extLst>
          </p:cNvPr>
          <p:cNvSpPr/>
          <p:nvPr/>
        </p:nvSpPr>
        <p:spPr bwMode="auto">
          <a:xfrm>
            <a:off x="4819649" y="1850898"/>
            <a:ext cx="5515369" cy="2998784"/>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45720" numCol="1" spcCol="0" rtlCol="0" fromWordArt="0" anchor="b" anchorCtr="0" forceAA="0" compatLnSpc="1">
            <a:prstTxWarp prst="textNoShape">
              <a:avLst/>
            </a:prstTxWarp>
            <a:noAutofit/>
          </a:bodyPr>
          <a:lstStyle/>
          <a:p>
            <a:pPr lvl="0" algn="ctr" defTabSz="932472" fontAlgn="base">
              <a:spcBef>
                <a:spcPts val="600"/>
              </a:spcBef>
              <a:spcAft>
                <a:spcPct val="0"/>
              </a:spcAft>
              <a:defRPr/>
            </a:pPr>
            <a:endParaRPr kumimoji="0" lang="en-US" sz="12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a:p>
            <a:pPr lvl="0" algn="ctr" defTabSz="932472" fontAlgn="base">
              <a:spcBef>
                <a:spcPts val="600"/>
              </a:spcBef>
              <a:spcAft>
                <a:spcPct val="0"/>
              </a:spcAft>
              <a:defRPr/>
            </a:pPr>
            <a:endParaRPr lang="en-US" sz="1200">
              <a:solidFill>
                <a:schemeClr val="tx1"/>
              </a:solidFill>
              <a:latin typeface="Segoe UI"/>
              <a:ea typeface="Segoe UI" pitchFamily="34" charset="0"/>
              <a:cs typeface="Segoe UI Semibold" panose="020B0702040204020203" pitchFamily="34" charset="0"/>
            </a:endParaRPr>
          </a:p>
          <a:p>
            <a:pPr marL="0" marR="0" lvl="0" indent="0" algn="ctr" defTabSz="932472"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schemeClr val="tx1"/>
              </a:solidFill>
              <a:effectLst/>
              <a:uLnTx/>
              <a:uFillTx/>
              <a:latin typeface="Segoe UI"/>
              <a:ea typeface="Segoe UI" pitchFamily="34" charset="0"/>
              <a:cs typeface="Segoe UI Semibold" panose="020B0702040204020203" pitchFamily="34" charset="0"/>
            </a:endParaRPr>
          </a:p>
        </p:txBody>
      </p:sp>
      <p:pic>
        <p:nvPicPr>
          <p:cNvPr id="10" name="Picture 9">
            <a:extLst>
              <a:ext uri="{FF2B5EF4-FFF2-40B4-BE49-F238E27FC236}">
                <a16:creationId xmlns:a16="http://schemas.microsoft.com/office/drawing/2014/main" id="{BCC18570-BAB0-4CAB-8A48-4056A552594C}"/>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46259" y="1967141"/>
            <a:ext cx="462148" cy="369332"/>
          </a:xfrm>
          <a:prstGeom prst="rect">
            <a:avLst/>
          </a:prstGeom>
        </p:spPr>
      </p:pic>
      <p:sp>
        <p:nvSpPr>
          <p:cNvPr id="4" name="Rectangle 3">
            <a:extLst>
              <a:ext uri="{FF2B5EF4-FFF2-40B4-BE49-F238E27FC236}">
                <a16:creationId xmlns:a16="http://schemas.microsoft.com/office/drawing/2014/main" id="{F5BDDBF8-D95A-472A-B5FD-9A527B23E6F8}"/>
              </a:ext>
            </a:extLst>
          </p:cNvPr>
          <p:cNvSpPr/>
          <p:nvPr/>
        </p:nvSpPr>
        <p:spPr>
          <a:xfrm>
            <a:off x="6412431" y="2336590"/>
            <a:ext cx="2329805" cy="369332"/>
          </a:xfrm>
          <a:prstGeom prst="rect">
            <a:avLst/>
          </a:prstGeom>
        </p:spPr>
        <p:txBody>
          <a:bodyPr wrap="none">
            <a:spAutoFit/>
          </a:bodyPr>
          <a:lstStyle/>
          <a:p>
            <a:pPr lvl="0" algn="ctr" defTabSz="932472" fontAlgn="base">
              <a:spcBef>
                <a:spcPts val="600"/>
              </a:spcBef>
              <a:spcAft>
                <a:spcPct val="0"/>
              </a:spcAft>
              <a:defRPr/>
            </a:pPr>
            <a:r>
              <a:rPr lang="en-US" b="1">
                <a:ea typeface="Segoe UI" pitchFamily="34" charset="0"/>
                <a:cs typeface="Segoe UI Semibold" panose="020B0702040204020203" pitchFamily="34" charset="0"/>
              </a:rPr>
              <a:t>Azure Data Services</a:t>
            </a:r>
          </a:p>
        </p:txBody>
      </p:sp>
      <p:grpSp>
        <p:nvGrpSpPr>
          <p:cNvPr id="33" name="Group 32">
            <a:extLst>
              <a:ext uri="{FF2B5EF4-FFF2-40B4-BE49-F238E27FC236}">
                <a16:creationId xmlns:a16="http://schemas.microsoft.com/office/drawing/2014/main" id="{6E182964-DFFD-42B2-A80C-DF7E0946CA69}"/>
              </a:ext>
            </a:extLst>
          </p:cNvPr>
          <p:cNvGrpSpPr/>
          <p:nvPr/>
        </p:nvGrpSpPr>
        <p:grpSpPr>
          <a:xfrm>
            <a:off x="5702542" y="3593983"/>
            <a:ext cx="740013" cy="1001005"/>
            <a:chOff x="6430878" y="2875823"/>
            <a:chExt cx="740013" cy="1001005"/>
          </a:xfrm>
        </p:grpSpPr>
        <p:pic>
          <p:nvPicPr>
            <p:cNvPr id="91" name="Picture 90">
              <a:extLst>
                <a:ext uri="{FF2B5EF4-FFF2-40B4-BE49-F238E27FC236}">
                  <a16:creationId xmlns:a16="http://schemas.microsoft.com/office/drawing/2014/main" id="{0EE608F4-A94E-47B0-B4AC-ACA4704156D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6553683" y="2875823"/>
              <a:ext cx="554097" cy="298603"/>
            </a:xfrm>
            <a:prstGeom prst="rect">
              <a:avLst/>
            </a:prstGeom>
          </p:spPr>
        </p:pic>
        <p:sp>
          <p:nvSpPr>
            <p:cNvPr id="40" name="Rectangle 39">
              <a:extLst>
                <a:ext uri="{FF2B5EF4-FFF2-40B4-BE49-F238E27FC236}">
                  <a16:creationId xmlns:a16="http://schemas.microsoft.com/office/drawing/2014/main" id="{77C01032-3CB0-4C9F-A30D-3A7B0F0E51BE}"/>
                </a:ext>
              </a:extLst>
            </p:cNvPr>
            <p:cNvSpPr/>
            <p:nvPr/>
          </p:nvSpPr>
          <p:spPr>
            <a:xfrm>
              <a:off x="6430878" y="3230497"/>
              <a:ext cx="740013" cy="646331"/>
            </a:xfrm>
            <a:prstGeom prst="rect">
              <a:avLst/>
            </a:prstGeom>
          </p:spPr>
          <p:txBody>
            <a:bodyPr wrap="square">
              <a:spAutoFit/>
            </a:bodyPr>
            <a:lstStyle/>
            <a:p>
              <a:pPr lvl="0" algn="ctr" defTabSz="932472" fontAlgn="base">
                <a:spcBef>
                  <a:spcPts val="600"/>
                </a:spcBef>
                <a:spcAft>
                  <a:spcPct val="0"/>
                </a:spcAft>
                <a:defRPr/>
              </a:pPr>
              <a:r>
                <a:rPr lang="en-US" sz="1200">
                  <a:ea typeface="Segoe UI" pitchFamily="34" charset="0"/>
                  <a:cs typeface="Segoe UI Semibold" panose="020B0702040204020203" pitchFamily="34" charset="0"/>
                </a:rPr>
                <a:t>Azure Data Factory</a:t>
              </a:r>
            </a:p>
          </p:txBody>
        </p:sp>
      </p:grpSp>
      <p:grpSp>
        <p:nvGrpSpPr>
          <p:cNvPr id="12" name="Group 11">
            <a:extLst>
              <a:ext uri="{FF2B5EF4-FFF2-40B4-BE49-F238E27FC236}">
                <a16:creationId xmlns:a16="http://schemas.microsoft.com/office/drawing/2014/main" id="{E3F35333-9BCF-47B4-9B13-85770E4C9D65}"/>
              </a:ext>
            </a:extLst>
          </p:cNvPr>
          <p:cNvGrpSpPr/>
          <p:nvPr/>
        </p:nvGrpSpPr>
        <p:grpSpPr>
          <a:xfrm>
            <a:off x="7707766" y="3441312"/>
            <a:ext cx="860999" cy="1202033"/>
            <a:chOff x="8734019" y="3441312"/>
            <a:chExt cx="860999" cy="1202033"/>
          </a:xfrm>
        </p:grpSpPr>
        <p:pic>
          <p:nvPicPr>
            <p:cNvPr id="94" name="Picture 93">
              <a:extLst>
                <a:ext uri="{FF2B5EF4-FFF2-40B4-BE49-F238E27FC236}">
                  <a16:creationId xmlns:a16="http://schemas.microsoft.com/office/drawing/2014/main" id="{48002BD3-AFBA-4575-AC31-E4304E431ADC}"/>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8944814" y="3582438"/>
              <a:ext cx="457200" cy="365707"/>
            </a:xfrm>
            <a:prstGeom prst="rect">
              <a:avLst/>
            </a:prstGeom>
          </p:spPr>
        </p:pic>
        <p:sp>
          <p:nvSpPr>
            <p:cNvPr id="41" name="Rectangle 40">
              <a:extLst>
                <a:ext uri="{FF2B5EF4-FFF2-40B4-BE49-F238E27FC236}">
                  <a16:creationId xmlns:a16="http://schemas.microsoft.com/office/drawing/2014/main" id="{2CDF6EF9-B6E1-4CC9-B6FA-20A45A22DE93}"/>
                </a:ext>
              </a:extLst>
            </p:cNvPr>
            <p:cNvSpPr/>
            <p:nvPr/>
          </p:nvSpPr>
          <p:spPr bwMode="auto">
            <a:xfrm>
              <a:off x="8734019"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9144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Machine Learning</a:t>
              </a:r>
            </a:p>
          </p:txBody>
        </p:sp>
      </p:grpSp>
      <p:grpSp>
        <p:nvGrpSpPr>
          <p:cNvPr id="13" name="Group 12">
            <a:extLst>
              <a:ext uri="{FF2B5EF4-FFF2-40B4-BE49-F238E27FC236}">
                <a16:creationId xmlns:a16="http://schemas.microsoft.com/office/drawing/2014/main" id="{1F74EA6A-D1C1-4241-80F5-B5D2DB1B4936}"/>
              </a:ext>
            </a:extLst>
          </p:cNvPr>
          <p:cNvGrpSpPr/>
          <p:nvPr/>
        </p:nvGrpSpPr>
        <p:grpSpPr>
          <a:xfrm>
            <a:off x="6672026" y="3441312"/>
            <a:ext cx="860999" cy="1202033"/>
            <a:chOff x="7705650" y="3441312"/>
            <a:chExt cx="860999" cy="1202033"/>
          </a:xfrm>
        </p:grpSpPr>
        <p:pic>
          <p:nvPicPr>
            <p:cNvPr id="92" name="Picture 91">
              <a:extLst>
                <a:ext uri="{FF2B5EF4-FFF2-40B4-BE49-F238E27FC236}">
                  <a16:creationId xmlns:a16="http://schemas.microsoft.com/office/drawing/2014/main" id="{1A436F65-0370-4335-A685-515420EA7177}"/>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937788" y="3561074"/>
              <a:ext cx="457200" cy="408435"/>
            </a:xfrm>
            <a:prstGeom prst="rect">
              <a:avLst/>
            </a:prstGeom>
          </p:spPr>
        </p:pic>
        <p:sp>
          <p:nvSpPr>
            <p:cNvPr id="51" name="Rectangle 50">
              <a:extLst>
                <a:ext uri="{FF2B5EF4-FFF2-40B4-BE49-F238E27FC236}">
                  <a16:creationId xmlns:a16="http://schemas.microsoft.com/office/drawing/2014/main" id="{DA0C41C4-F50C-47C9-AE6E-F654E581A23F}"/>
                </a:ext>
              </a:extLst>
            </p:cNvPr>
            <p:cNvSpPr/>
            <p:nvPr/>
          </p:nvSpPr>
          <p:spPr bwMode="auto">
            <a:xfrm>
              <a:off x="7705650" y="3441312"/>
              <a:ext cx="860999" cy="1202033"/>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Databricks</a:t>
              </a:r>
            </a:p>
          </p:txBody>
        </p:sp>
      </p:grpSp>
      <p:grpSp>
        <p:nvGrpSpPr>
          <p:cNvPr id="8" name="Group 7">
            <a:extLst>
              <a:ext uri="{FF2B5EF4-FFF2-40B4-BE49-F238E27FC236}">
                <a16:creationId xmlns:a16="http://schemas.microsoft.com/office/drawing/2014/main" id="{F3AD71F3-A14A-48EE-849F-E063E17DB684}"/>
              </a:ext>
            </a:extLst>
          </p:cNvPr>
          <p:cNvGrpSpPr/>
          <p:nvPr/>
        </p:nvGrpSpPr>
        <p:grpSpPr>
          <a:xfrm>
            <a:off x="8730963" y="3458613"/>
            <a:ext cx="860999" cy="1184732"/>
            <a:chOff x="6677281" y="3458613"/>
            <a:chExt cx="860999" cy="1184732"/>
          </a:xfrm>
        </p:grpSpPr>
        <p:pic>
          <p:nvPicPr>
            <p:cNvPr id="93" name="Picture 92">
              <a:extLst>
                <a:ext uri="{FF2B5EF4-FFF2-40B4-BE49-F238E27FC236}">
                  <a16:creationId xmlns:a16="http://schemas.microsoft.com/office/drawing/2014/main" id="{0360A332-1C40-481C-9BE7-D2F7571AFADC}"/>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6863340" y="3536691"/>
              <a:ext cx="444937" cy="457200"/>
            </a:xfrm>
            <a:prstGeom prst="rect">
              <a:avLst/>
            </a:prstGeom>
          </p:spPr>
        </p:pic>
        <p:sp>
          <p:nvSpPr>
            <p:cNvPr id="53" name="Rectangle 52">
              <a:extLst>
                <a:ext uri="{FF2B5EF4-FFF2-40B4-BE49-F238E27FC236}">
                  <a16:creationId xmlns:a16="http://schemas.microsoft.com/office/drawing/2014/main" id="{7A3BBDDA-A333-49A4-94EF-FCACAB5C2E54}"/>
                </a:ext>
              </a:extLst>
            </p:cNvPr>
            <p:cNvSpPr/>
            <p:nvPr/>
          </p:nvSpPr>
          <p:spPr bwMode="auto">
            <a:xfrm>
              <a:off x="6677281" y="3458613"/>
              <a:ext cx="860999" cy="1184732"/>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182880" numCol="1" spcCol="0" rtlCol="0" fromWordArt="0" anchor="b" anchorCtr="0" forceAA="0" compatLnSpc="1">
              <a:prstTxWarp prst="textNoShape">
                <a:avLst/>
              </a:prstTxWarp>
              <a:noAutofit/>
            </a:bodyPr>
            <a:lstStyle/>
            <a:p>
              <a:pPr lvl="0" algn="ctr" defTabSz="932472" fontAlgn="base">
                <a:spcBef>
                  <a:spcPts val="600"/>
                </a:spcBef>
                <a:spcAft>
                  <a:spcPct val="0"/>
                </a:spcAft>
                <a:defRPr/>
              </a:pPr>
              <a:r>
                <a:rPr lang="en-US" sz="1200">
                  <a:solidFill>
                    <a:schemeClr val="tx1"/>
                  </a:solidFill>
                  <a:ea typeface="Segoe UI" pitchFamily="34" charset="0"/>
                  <a:cs typeface="Segoe UI Semibold" panose="020B0702040204020203" pitchFamily="34" charset="0"/>
                </a:rPr>
                <a:t>Azure Data Warehouse</a:t>
              </a:r>
            </a:p>
          </p:txBody>
        </p:sp>
      </p:grpSp>
      <p:grpSp>
        <p:nvGrpSpPr>
          <p:cNvPr id="21" name="Group 20">
            <a:extLst>
              <a:ext uri="{FF2B5EF4-FFF2-40B4-BE49-F238E27FC236}">
                <a16:creationId xmlns:a16="http://schemas.microsoft.com/office/drawing/2014/main" id="{509B27CA-727D-456F-A2DA-0039443B3232}"/>
              </a:ext>
            </a:extLst>
          </p:cNvPr>
          <p:cNvGrpSpPr/>
          <p:nvPr/>
        </p:nvGrpSpPr>
        <p:grpSpPr>
          <a:xfrm>
            <a:off x="5616881" y="2832100"/>
            <a:ext cx="887322" cy="1811245"/>
            <a:chOff x="1107416" y="2106524"/>
            <a:chExt cx="887322" cy="1693401"/>
          </a:xfrm>
        </p:grpSpPr>
        <p:cxnSp>
          <p:nvCxnSpPr>
            <p:cNvPr id="9" name="Straight Connector 8">
              <a:extLst>
                <a:ext uri="{FF2B5EF4-FFF2-40B4-BE49-F238E27FC236}">
                  <a16:creationId xmlns:a16="http://schemas.microsoft.com/office/drawing/2014/main" id="{52887A92-9CFF-4DD8-AC9C-A044092100FA}"/>
                </a:ext>
              </a:extLst>
            </p:cNvPr>
            <p:cNvCxnSpPr>
              <a:cxnSpLocks/>
            </p:cNvCxnSpPr>
            <p:nvPr/>
          </p:nvCxnSpPr>
          <p:spPr>
            <a:xfrm>
              <a:off x="1107416" y="2106524"/>
              <a:ext cx="22513" cy="169308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A800A9D-E1F2-44E3-8E70-94CF71781B8C}"/>
                </a:ext>
              </a:extLst>
            </p:cNvPr>
            <p:cNvCxnSpPr>
              <a:cxnSpLocks/>
            </p:cNvCxnSpPr>
            <p:nvPr/>
          </p:nvCxnSpPr>
          <p:spPr>
            <a:xfrm flipH="1">
              <a:off x="1992694" y="2510175"/>
              <a:ext cx="2044" cy="1283535"/>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200C11-92A0-4106-9016-6BF4E27937AD}"/>
                </a:ext>
              </a:extLst>
            </p:cNvPr>
            <p:cNvCxnSpPr>
              <a:cxnSpLocks/>
            </p:cNvCxnSpPr>
            <p:nvPr/>
          </p:nvCxnSpPr>
          <p:spPr>
            <a:xfrm>
              <a:off x="1129929" y="3799925"/>
              <a:ext cx="86480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7EC16DFF-99F1-4A23-8D08-788251857247}"/>
              </a:ext>
            </a:extLst>
          </p:cNvPr>
          <p:cNvGrpSpPr/>
          <p:nvPr/>
        </p:nvGrpSpPr>
        <p:grpSpPr>
          <a:xfrm>
            <a:off x="5613861" y="2829597"/>
            <a:ext cx="3981157" cy="429910"/>
            <a:chOff x="662826" y="1133705"/>
            <a:chExt cx="3981157" cy="625967"/>
          </a:xfrm>
        </p:grpSpPr>
        <p:cxnSp>
          <p:nvCxnSpPr>
            <p:cNvPr id="67" name="Straight Connector 66">
              <a:extLst>
                <a:ext uri="{FF2B5EF4-FFF2-40B4-BE49-F238E27FC236}">
                  <a16:creationId xmlns:a16="http://schemas.microsoft.com/office/drawing/2014/main" id="{89FFC8C1-50A6-4209-9126-E33A70EADFCD}"/>
                </a:ext>
              </a:extLst>
            </p:cNvPr>
            <p:cNvCxnSpPr>
              <a:cxnSpLocks/>
            </p:cNvCxnSpPr>
            <p:nvPr/>
          </p:nvCxnSpPr>
          <p:spPr>
            <a:xfrm>
              <a:off x="4643983" y="1133705"/>
              <a:ext cx="0" cy="625967"/>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E0FE15E-D28A-47C8-8B4E-7D30A6CDDAC1}"/>
                </a:ext>
              </a:extLst>
            </p:cNvPr>
            <p:cNvCxnSpPr>
              <a:cxnSpLocks/>
            </p:cNvCxnSpPr>
            <p:nvPr/>
          </p:nvCxnSpPr>
          <p:spPr>
            <a:xfrm>
              <a:off x="662826" y="1133705"/>
              <a:ext cx="3981157"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EF9719F-DC38-4396-AC75-8AF76D2E1724}"/>
                </a:ext>
              </a:extLst>
            </p:cNvPr>
            <p:cNvCxnSpPr>
              <a:cxnSpLocks/>
            </p:cNvCxnSpPr>
            <p:nvPr/>
          </p:nvCxnSpPr>
          <p:spPr>
            <a:xfrm>
              <a:off x="1551124" y="1759672"/>
              <a:ext cx="3092859" cy="0"/>
            </a:xfrm>
            <a:prstGeom prst="line">
              <a:avLst/>
            </a:prstGeom>
            <a:ln w="19050">
              <a:solidFill>
                <a:srgbClr val="4CB1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6" name="Straight Arrow Connector 5">
            <a:extLst>
              <a:ext uri="{FF2B5EF4-FFF2-40B4-BE49-F238E27FC236}">
                <a16:creationId xmlns:a16="http://schemas.microsoft.com/office/drawing/2014/main" id="{C38A93A1-7485-4133-849F-69C67E8449BC}"/>
              </a:ext>
            </a:extLst>
          </p:cNvPr>
          <p:cNvCxnSpPr>
            <a:cxnSpLocks/>
          </p:cNvCxnSpPr>
          <p:nvPr/>
        </p:nvCxnSpPr>
        <p:spPr>
          <a:xfrm>
            <a:off x="7123684"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19F4C2E-29C9-4EE9-9DEB-C89E2646A351}"/>
              </a:ext>
            </a:extLst>
          </p:cNvPr>
          <p:cNvCxnSpPr>
            <a:cxnSpLocks/>
          </p:cNvCxnSpPr>
          <p:nvPr/>
        </p:nvCxnSpPr>
        <p:spPr>
          <a:xfrm>
            <a:off x="8137525"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BD481B0-4E52-40DF-AFF7-F25DE848E070}"/>
              </a:ext>
            </a:extLst>
          </p:cNvPr>
          <p:cNvCxnSpPr>
            <a:cxnSpLocks/>
          </p:cNvCxnSpPr>
          <p:nvPr/>
        </p:nvCxnSpPr>
        <p:spPr>
          <a:xfrm>
            <a:off x="9161463" y="3259507"/>
            <a:ext cx="0" cy="198068"/>
          </a:xfrm>
          <a:prstGeom prst="straightConnector1">
            <a:avLst/>
          </a:prstGeom>
          <a:ln w="19050">
            <a:solidFill>
              <a:srgbClr val="0070C0"/>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29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2894231-CA54-46D3-9373-ED0CE738732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54913" y="4516000"/>
            <a:ext cx="4049901" cy="2079722"/>
          </a:xfrm>
          <a:prstGeom prst="rect">
            <a:avLst/>
          </a:prstGeom>
        </p:spPr>
      </p:pic>
      <p:pic>
        <p:nvPicPr>
          <p:cNvPr id="7" name="Picture 6">
            <a:extLst>
              <a:ext uri="{FF2B5EF4-FFF2-40B4-BE49-F238E27FC236}">
                <a16:creationId xmlns:a16="http://schemas.microsoft.com/office/drawing/2014/main" id="{40C702F3-CC9A-4EF9-90B3-0711F5807B7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21131" y="4264550"/>
            <a:ext cx="4168330" cy="2214936"/>
          </a:xfrm>
          <a:prstGeom prst="rect">
            <a:avLst/>
          </a:prstGeom>
        </p:spPr>
      </p:pic>
      <p:pic>
        <p:nvPicPr>
          <p:cNvPr id="8" name="Picture 7">
            <a:extLst>
              <a:ext uri="{FF2B5EF4-FFF2-40B4-BE49-F238E27FC236}">
                <a16:creationId xmlns:a16="http://schemas.microsoft.com/office/drawing/2014/main" id="{8943311D-3318-4858-AD31-D4E9131A45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489946" y="4405184"/>
            <a:ext cx="4168330" cy="2214936"/>
          </a:xfrm>
          <a:prstGeom prst="rect">
            <a:avLst/>
          </a:prstGeom>
        </p:spPr>
      </p:pic>
      <p:pic>
        <p:nvPicPr>
          <p:cNvPr id="9" name="Picture 8">
            <a:extLst>
              <a:ext uri="{FF2B5EF4-FFF2-40B4-BE49-F238E27FC236}">
                <a16:creationId xmlns:a16="http://schemas.microsoft.com/office/drawing/2014/main" id="{CF800B71-E2B4-40BC-B360-D73BE8A5E88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28335" y="4516000"/>
            <a:ext cx="4168330" cy="2214936"/>
          </a:xfrm>
          <a:prstGeom prst="rect">
            <a:avLst/>
          </a:prstGeom>
        </p:spPr>
      </p:pic>
      <p:sp>
        <p:nvSpPr>
          <p:cNvPr id="10" name="Cross 9">
            <a:extLst>
              <a:ext uri="{FF2B5EF4-FFF2-40B4-BE49-F238E27FC236}">
                <a16:creationId xmlns:a16="http://schemas.microsoft.com/office/drawing/2014/main" id="{5B95FA87-FFED-4991-B445-07E5CBB2056B}"/>
              </a:ext>
            </a:extLst>
          </p:cNvPr>
          <p:cNvSpPr/>
          <p:nvPr/>
        </p:nvSpPr>
        <p:spPr>
          <a:xfrm>
            <a:off x="6331046" y="5353424"/>
            <a:ext cx="289486" cy="276992"/>
          </a:xfrm>
          <a:prstGeom prst="plus">
            <a:avLst/>
          </a:prstGeom>
          <a:ln>
            <a:no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1F127DA-7356-4492-89CC-7EE62A0030E8}"/>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570529" y="998800"/>
            <a:ext cx="9144000" cy="2940378"/>
          </a:xfrm>
          <a:prstGeom prst="rect">
            <a:avLst/>
          </a:prstGeom>
        </p:spPr>
      </p:pic>
      <p:pic>
        <p:nvPicPr>
          <p:cNvPr id="15" name="Picture 14">
            <a:extLst>
              <a:ext uri="{FF2B5EF4-FFF2-40B4-BE49-F238E27FC236}">
                <a16:creationId xmlns:a16="http://schemas.microsoft.com/office/drawing/2014/main" id="{0B68993C-B9BE-48AE-B24B-9EF19CFB27DA}"/>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213624" y="1439772"/>
            <a:ext cx="6500905" cy="2499405"/>
          </a:xfrm>
          <a:prstGeom prst="rect">
            <a:avLst/>
          </a:prstGeom>
        </p:spPr>
      </p:pic>
      <p:sp>
        <p:nvSpPr>
          <p:cNvPr id="5" name="Rectangle 4">
            <a:extLst>
              <a:ext uri="{FF2B5EF4-FFF2-40B4-BE49-F238E27FC236}">
                <a16:creationId xmlns:a16="http://schemas.microsoft.com/office/drawing/2014/main" id="{8775A77B-019B-468C-B70D-C7C4706ABEDA}"/>
              </a:ext>
            </a:extLst>
          </p:cNvPr>
          <p:cNvSpPr/>
          <p:nvPr/>
        </p:nvSpPr>
        <p:spPr bwMode="auto">
          <a:xfrm>
            <a:off x="4190352" y="3264775"/>
            <a:ext cx="6510276" cy="23830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9">
            <a:extLst>
              <a:ext uri="{FF2B5EF4-FFF2-40B4-BE49-F238E27FC236}">
                <a16:creationId xmlns:a16="http://schemas.microsoft.com/office/drawing/2014/main" id="{438D2B5B-B883-4B74-B23D-670F3CD61C45}"/>
              </a:ext>
            </a:extLst>
          </p:cNvPr>
          <p:cNvSpPr txBox="1">
            <a:spLocks/>
          </p:cNvSpPr>
          <p:nvPr/>
        </p:nvSpPr>
        <p:spPr>
          <a:xfrm>
            <a:off x="0" y="37264"/>
            <a:ext cx="12192000" cy="830058"/>
          </a:xfrm>
          <a:prstGeom prst="rect">
            <a:avLst/>
          </a:prstGeom>
        </p:spPr>
        <p:txBody>
          <a:bodyPr vert="horz" lIns="91440" tIns="45720" rIns="91440" bIns="45720" rtlCol="0" anchor="ctr">
            <a:noAutofit/>
          </a:bodyPr>
          <a:lstStyle>
            <a:defPPr>
              <a:defRPr lang="en-US"/>
            </a:defPPr>
            <a:lvl1pPr>
              <a:lnSpc>
                <a:spcPct val="90000"/>
              </a:lnSpc>
              <a:spcBef>
                <a:spcPct val="0"/>
              </a:spcBef>
              <a:buNone/>
              <a:defRPr sz="4400">
                <a:latin typeface="+mj-lt"/>
                <a:ea typeface="+mj-ea"/>
                <a:cs typeface="+mj-cs"/>
              </a:defRPr>
            </a:lvl1pPr>
            <a:lvl2pPr marR="0" indent="-228600" defTabSz="932742" fontAlgn="auto">
              <a:lnSpc>
                <a:spcPct val="90000"/>
              </a:lnSpc>
              <a:spcBef>
                <a:spcPct val="20000"/>
              </a:spcBef>
              <a:spcAft>
                <a:spcPts val="0"/>
              </a:spcAft>
              <a:buClrTx/>
              <a:buSzPct val="90000"/>
              <a:buFont typeface="Wingdings" panose="05000000000000000000" pitchFamily="2" charset="2"/>
              <a:buChar char=""/>
              <a:tabLst/>
              <a:defRPr sz="2800" spc="0" baseline="0">
                <a:gradFill>
                  <a:gsLst>
                    <a:gs pos="1250">
                      <a:schemeClr val="tx1"/>
                    </a:gs>
                    <a:gs pos="100000">
                      <a:schemeClr val="tx1"/>
                    </a:gs>
                  </a:gsLst>
                  <a:lin ang="5400000" scaled="0"/>
                </a:gradFill>
              </a:defRPr>
            </a:lvl2pPr>
            <a:lvl3pPr marL="685800" marR="0" indent="-228600" defTabSz="932742" fontAlgn="auto">
              <a:lnSpc>
                <a:spcPct val="90000"/>
              </a:lnSpc>
              <a:spcBef>
                <a:spcPct val="20000"/>
              </a:spcBef>
              <a:spcAft>
                <a:spcPts val="0"/>
              </a:spcAft>
              <a:buClrTx/>
              <a:buSzPct val="90000"/>
              <a:buFont typeface="Wingdings" panose="05000000000000000000" pitchFamily="2" charset="2"/>
              <a:buChar char=""/>
              <a:tabLst/>
              <a:defRPr sz="2400" spc="0" baseline="0">
                <a:gradFill>
                  <a:gsLst>
                    <a:gs pos="1250">
                      <a:schemeClr val="tx1"/>
                    </a:gs>
                    <a:gs pos="100000">
                      <a:schemeClr val="tx1"/>
                    </a:gs>
                  </a:gsLst>
                  <a:lin ang="5400000" scaled="0"/>
                </a:gradFill>
              </a:defRPr>
            </a:lvl3pPr>
            <a:lvl4pPr marL="9144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4pPr>
            <a:lvl5pPr marL="1143000" marR="0" indent="-228600" defTabSz="932742" fontAlgn="auto">
              <a:lnSpc>
                <a:spcPct val="90000"/>
              </a:lnSpc>
              <a:spcBef>
                <a:spcPct val="20000"/>
              </a:spcBef>
              <a:spcAft>
                <a:spcPts val="0"/>
              </a:spcAft>
              <a:buClrTx/>
              <a:buSzPct val="90000"/>
              <a:buFont typeface="Wingdings" panose="05000000000000000000" pitchFamily="2" charset="2"/>
              <a:buChar char=""/>
              <a:tabLst/>
              <a:defRPr sz="22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ctr"/>
            <a:r>
              <a:rPr lang="en-US" sz="3200"/>
              <a:t>Integrating CDM Folders with the Modern Data Warehouse</a:t>
            </a:r>
          </a:p>
        </p:txBody>
      </p:sp>
      <p:sp>
        <p:nvSpPr>
          <p:cNvPr id="20" name="Rectangle: Rounded Corners 19">
            <a:extLst>
              <a:ext uri="{FF2B5EF4-FFF2-40B4-BE49-F238E27FC236}">
                <a16:creationId xmlns:a16="http://schemas.microsoft.com/office/drawing/2014/main" id="{D50CEB79-4085-440E-B958-61326C88483A}"/>
              </a:ext>
            </a:extLst>
          </p:cNvPr>
          <p:cNvSpPr/>
          <p:nvPr/>
        </p:nvSpPr>
        <p:spPr bwMode="auto">
          <a:xfrm>
            <a:off x="2905474" y="1038769"/>
            <a:ext cx="491973" cy="97148"/>
          </a:xfrm>
          <a:prstGeom prst="roundRect">
            <a:avLst/>
          </a:prstGeom>
          <a:solidFill>
            <a:srgbClr val="FFFFFF"/>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sp>
        <p:nvSpPr>
          <p:cNvPr id="19" name="TextBox 18">
            <a:extLst>
              <a:ext uri="{FF2B5EF4-FFF2-40B4-BE49-F238E27FC236}">
                <a16:creationId xmlns:a16="http://schemas.microsoft.com/office/drawing/2014/main" id="{CE0D2E44-B82F-40AC-ACED-BC2ADEB96178}"/>
              </a:ext>
            </a:extLst>
          </p:cNvPr>
          <p:cNvSpPr txBox="1"/>
          <p:nvPr/>
        </p:nvSpPr>
        <p:spPr>
          <a:xfrm>
            <a:off x="2910832" y="1023097"/>
            <a:ext cx="728738" cy="123111"/>
          </a:xfrm>
          <a:prstGeom prst="rect">
            <a:avLst/>
          </a:prstGeom>
          <a:noFill/>
        </p:spPr>
        <p:txBody>
          <a:bodyPr wrap="square" lIns="0" tIns="0" rIns="0" bIns="0" rtlCol="0">
            <a:spAutoFit/>
          </a:bodyPr>
          <a:lstStyle/>
          <a:p>
            <a:pPr algn="l"/>
            <a:r>
              <a:rPr lang="en-US" sz="800" b="1">
                <a:gradFill>
                  <a:gsLst>
                    <a:gs pos="2917">
                      <a:schemeClr val="tx1"/>
                    </a:gs>
                    <a:gs pos="30000">
                      <a:schemeClr val="tx1"/>
                    </a:gs>
                  </a:gsLst>
                  <a:lin ang="5400000" scaled="0"/>
                </a:gradFill>
                <a:latin typeface="+mj-lt"/>
              </a:rPr>
              <a:t>salescdmfolder</a:t>
            </a:r>
          </a:p>
        </p:txBody>
      </p:sp>
    </p:spTree>
    <p:extLst>
      <p:ext uri="{BB962C8B-B14F-4D97-AF65-F5344CB8AC3E}">
        <p14:creationId xmlns:p14="http://schemas.microsoft.com/office/powerpoint/2010/main" val="122664806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736E1431-5C80-4992-8EF1-9C6A40693921}"/>
              </a:ext>
            </a:extLst>
          </p:cNvPr>
          <p:cNvGrpSpPr/>
          <p:nvPr/>
        </p:nvGrpSpPr>
        <p:grpSpPr>
          <a:xfrm>
            <a:off x="341615" y="1"/>
            <a:ext cx="11469385" cy="6858000"/>
            <a:chOff x="341615" y="1"/>
            <a:chExt cx="11469385" cy="6858000"/>
          </a:xfrm>
        </p:grpSpPr>
        <p:grpSp>
          <p:nvGrpSpPr>
            <p:cNvPr id="12" name="Group 11">
              <a:extLst>
                <a:ext uri="{FF2B5EF4-FFF2-40B4-BE49-F238E27FC236}">
                  <a16:creationId xmlns:a16="http://schemas.microsoft.com/office/drawing/2014/main" id="{0448D088-651D-4966-9F70-8494B38417BA}"/>
                </a:ext>
              </a:extLst>
            </p:cNvPr>
            <p:cNvGrpSpPr/>
            <p:nvPr/>
          </p:nvGrpSpPr>
          <p:grpSpPr>
            <a:xfrm>
              <a:off x="341615" y="1"/>
              <a:ext cx="11469385" cy="6858000"/>
              <a:chOff x="1257299" y="1118436"/>
              <a:chExt cx="9344026" cy="5587164"/>
            </a:xfrm>
          </p:grpSpPr>
          <p:grpSp>
            <p:nvGrpSpPr>
              <p:cNvPr id="13" name="Group 12">
                <a:extLst>
                  <a:ext uri="{FF2B5EF4-FFF2-40B4-BE49-F238E27FC236}">
                    <a16:creationId xmlns:a16="http://schemas.microsoft.com/office/drawing/2014/main" id="{E3EBF207-3D7B-4623-BD5B-8E8AB41D7B18}"/>
                  </a:ext>
                </a:extLst>
              </p:cNvPr>
              <p:cNvGrpSpPr/>
              <p:nvPr/>
            </p:nvGrpSpPr>
            <p:grpSpPr>
              <a:xfrm>
                <a:off x="1257299" y="1118436"/>
                <a:ext cx="9344026" cy="5587164"/>
                <a:chOff x="189843" y="4011"/>
                <a:chExt cx="11812314" cy="6858000"/>
              </a:xfrm>
            </p:grpSpPr>
            <p:pic>
              <p:nvPicPr>
                <p:cNvPr id="15" name="Picture 14">
                  <a:extLst>
                    <a:ext uri="{FF2B5EF4-FFF2-40B4-BE49-F238E27FC236}">
                      <a16:creationId xmlns:a16="http://schemas.microsoft.com/office/drawing/2014/main" id="{3F2C9025-CE9D-48A2-8D6E-8C8DE44F6CB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89843" y="4011"/>
                  <a:ext cx="11812314" cy="6858000"/>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D6693E3-0FDD-44F4-8EFE-2BD69111DA9C}"/>
                    </a:ext>
                  </a:extLst>
                </p:cNvPr>
                <p:cNvSpPr/>
                <p:nvPr/>
              </p:nvSpPr>
              <p:spPr>
                <a:xfrm>
                  <a:off x="5081337" y="4001632"/>
                  <a:ext cx="5701340" cy="878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5C94F644-3B20-49E9-9AC8-6779552D280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r="-1"/>
                <a:stretch/>
              </p:blipFill>
              <p:spPr>
                <a:xfrm>
                  <a:off x="5076599" y="4009849"/>
                  <a:ext cx="3760371" cy="852276"/>
                </a:xfrm>
                <a:prstGeom prst="rect">
                  <a:avLst/>
                </a:prstGeom>
              </p:spPr>
            </p:pic>
          </p:grpSp>
          <p:pic>
            <p:nvPicPr>
              <p:cNvPr id="14" name="Picture 13">
                <a:extLst>
                  <a:ext uri="{FF2B5EF4-FFF2-40B4-BE49-F238E27FC236}">
                    <a16:creationId xmlns:a16="http://schemas.microsoft.com/office/drawing/2014/main" id="{79E0FB82-FE8E-4287-BD75-B29742D3168B}"/>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389244" y="2588468"/>
                <a:ext cx="6829840" cy="3321313"/>
              </a:xfrm>
              <a:prstGeom prst="rect">
                <a:avLst/>
              </a:prstGeom>
            </p:spPr>
          </p:pic>
        </p:grpSp>
        <p:sp>
          <p:nvSpPr>
            <p:cNvPr id="19" name="Rectangle: Rounded Corners 18">
              <a:extLst>
                <a:ext uri="{FF2B5EF4-FFF2-40B4-BE49-F238E27FC236}">
                  <a16:creationId xmlns:a16="http://schemas.microsoft.com/office/drawing/2014/main" id="{2F0724B7-F365-4E13-8692-9FAE83FE6A5B}"/>
                </a:ext>
              </a:extLst>
            </p:cNvPr>
            <p:cNvSpPr/>
            <p:nvPr/>
          </p:nvSpPr>
          <p:spPr bwMode="auto">
            <a:xfrm>
              <a:off x="926195" y="404349"/>
              <a:ext cx="1838967" cy="184666"/>
            </a:xfrm>
            <a:prstGeom prst="roundRect">
              <a:avLst/>
            </a:prstGeom>
            <a:solidFill>
              <a:srgbClr val="F4F4F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gradFill>
                  <a:gsLst>
                    <a:gs pos="40075">
                      <a:srgbClr val="FFFFFF"/>
                    </a:gs>
                    <a:gs pos="30000">
                      <a:srgbClr val="FFFFFF"/>
                    </a:gs>
                  </a:gsLst>
                  <a:lin ang="5400000" scaled="0"/>
                </a:gradFill>
              </a:endParaRPr>
            </a:p>
          </p:txBody>
        </p:sp>
      </p:grpSp>
      <p:sp>
        <p:nvSpPr>
          <p:cNvPr id="18" name="TextBox 17">
            <a:extLst>
              <a:ext uri="{FF2B5EF4-FFF2-40B4-BE49-F238E27FC236}">
                <a16:creationId xmlns:a16="http://schemas.microsoft.com/office/drawing/2014/main" id="{B13822B9-2484-43F8-88DA-880513D1D6EB}"/>
              </a:ext>
            </a:extLst>
          </p:cNvPr>
          <p:cNvSpPr txBox="1"/>
          <p:nvPr/>
        </p:nvSpPr>
        <p:spPr>
          <a:xfrm>
            <a:off x="926195" y="407608"/>
            <a:ext cx="1657993" cy="184666"/>
          </a:xfrm>
          <a:prstGeom prst="rect">
            <a:avLst/>
          </a:prstGeom>
          <a:noFill/>
        </p:spPr>
        <p:txBody>
          <a:bodyPr wrap="square" lIns="0" tIns="0" rIns="0" bIns="0" rtlCol="0">
            <a:spAutoFit/>
          </a:bodyPr>
          <a:lstStyle/>
          <a:p>
            <a:pPr algn="l"/>
            <a:r>
              <a:rPr lang="en-US" sz="1200" b="1">
                <a:gradFill>
                  <a:gsLst>
                    <a:gs pos="2917">
                      <a:schemeClr val="tx1"/>
                    </a:gs>
                    <a:gs pos="30000">
                      <a:schemeClr val="tx1"/>
                    </a:gs>
                  </a:gsLst>
                  <a:lin ang="5400000" scaled="0"/>
                </a:gradFill>
              </a:rPr>
              <a:t>MDWSalesPipeline</a:t>
            </a:r>
          </a:p>
        </p:txBody>
      </p:sp>
    </p:spTree>
    <p:extLst>
      <p:ext uri="{BB962C8B-B14F-4D97-AF65-F5344CB8AC3E}">
        <p14:creationId xmlns:p14="http://schemas.microsoft.com/office/powerpoint/2010/main" val="3479699209"/>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6FC1C5A-69E4-417D-A13E-6FE211613FAA}"/>
              </a:ext>
            </a:extLst>
          </p:cNvPr>
          <p:cNvGrpSpPr/>
          <p:nvPr/>
        </p:nvGrpSpPr>
        <p:grpSpPr>
          <a:xfrm>
            <a:off x="86119" y="100608"/>
            <a:ext cx="12019761" cy="6656784"/>
            <a:chOff x="231367" y="-697"/>
            <a:chExt cx="10728734" cy="6858697"/>
          </a:xfrm>
        </p:grpSpPr>
        <p:pic>
          <p:nvPicPr>
            <p:cNvPr id="4" name="Picture 4" descr="A screenshot of a cell phone&#10;&#10;Description generated with very high confidence">
              <a:extLst>
                <a:ext uri="{FF2B5EF4-FFF2-40B4-BE49-F238E27FC236}">
                  <a16:creationId xmlns:a16="http://schemas.microsoft.com/office/drawing/2014/main" id="{BE40A2B7-1081-47E8-AE8B-11CDADE3F292}"/>
                </a:ext>
              </a:extLst>
            </p:cNvPr>
            <p:cNvPicPr>
              <a:picLocks noChangeAspect="1"/>
            </p:cNvPicPr>
            <p:nvPr/>
          </p:nvPicPr>
          <p:blipFill>
            <a:blip r:embed="rId2"/>
            <a:stretch>
              <a:fillRect/>
            </a:stretch>
          </p:blipFill>
          <p:spPr>
            <a:xfrm>
              <a:off x="231367" y="-697"/>
              <a:ext cx="10728734" cy="6858697"/>
            </a:xfrm>
            <a:prstGeom prst="rect">
              <a:avLst/>
            </a:prstGeom>
          </p:spPr>
        </p:pic>
        <p:sp>
          <p:nvSpPr>
            <p:cNvPr id="5" name="Rectangle 4">
              <a:extLst>
                <a:ext uri="{FF2B5EF4-FFF2-40B4-BE49-F238E27FC236}">
                  <a16:creationId xmlns:a16="http://schemas.microsoft.com/office/drawing/2014/main" id="{23395F35-D128-4545-9333-FEBDC8299016}"/>
                </a:ext>
              </a:extLst>
            </p:cNvPr>
            <p:cNvSpPr/>
            <p:nvPr/>
          </p:nvSpPr>
          <p:spPr bwMode="auto">
            <a:xfrm>
              <a:off x="460476" y="2975897"/>
              <a:ext cx="2692399" cy="276399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48204390"/>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Power BI Admin Portal | </a:t>
            </a:r>
            <a:r>
              <a:rPr lang="en-US" dirty="0">
                <a:solidFill>
                  <a:schemeClr val="tx2"/>
                </a:solidFill>
              </a:rPr>
              <a:t>Usage Metrics</a:t>
            </a:r>
          </a:p>
        </p:txBody>
      </p:sp>
      <p:sp>
        <p:nvSpPr>
          <p:cNvPr id="6" name="Rectangle 5">
            <a:extLst>
              <a:ext uri="{FF2B5EF4-FFF2-40B4-BE49-F238E27FC236}">
                <a16:creationId xmlns:a16="http://schemas.microsoft.com/office/drawing/2014/main" id="{376E3E42-C3E0-47A1-B7BE-1EBDE230B07A}"/>
              </a:ext>
            </a:extLst>
          </p:cNvPr>
          <p:cNvSpPr/>
          <p:nvPr/>
        </p:nvSpPr>
        <p:spPr>
          <a:xfrm>
            <a:off x="6052082" y="1709981"/>
            <a:ext cx="5936948" cy="646331"/>
          </a:xfrm>
          <a:prstGeom prst="rect">
            <a:avLst/>
          </a:prstGeom>
        </p:spPr>
        <p:txBody>
          <a:bodyPr wrap="square">
            <a:spAutoFit/>
          </a:bodyPr>
          <a:lstStyle/>
          <a:p>
            <a:r>
              <a:rPr lang="en-US" dirty="0"/>
              <a:t>Distinct count of all dashboards, reports, and datasets in the user workspace</a:t>
            </a:r>
          </a:p>
        </p:txBody>
      </p:sp>
      <p:sp>
        <p:nvSpPr>
          <p:cNvPr id="7" name="Rectangle 6">
            <a:extLst>
              <a:ext uri="{FF2B5EF4-FFF2-40B4-BE49-F238E27FC236}">
                <a16:creationId xmlns:a16="http://schemas.microsoft.com/office/drawing/2014/main" id="{2AEE05FD-A6EA-4B53-83FF-8CBED662FE86}"/>
              </a:ext>
            </a:extLst>
          </p:cNvPr>
          <p:cNvSpPr/>
          <p:nvPr/>
        </p:nvSpPr>
        <p:spPr>
          <a:xfrm>
            <a:off x="6052082" y="2688351"/>
            <a:ext cx="5829739" cy="646331"/>
          </a:xfrm>
          <a:prstGeom prst="rect">
            <a:avLst/>
          </a:prstGeom>
        </p:spPr>
        <p:txBody>
          <a:bodyPr wrap="square">
            <a:spAutoFit/>
          </a:bodyPr>
          <a:lstStyle/>
          <a:p>
            <a:r>
              <a:rPr lang="en-US" dirty="0"/>
              <a:t>Most consumed dashboard by number of users who can access it. </a:t>
            </a:r>
          </a:p>
        </p:txBody>
      </p:sp>
      <p:sp>
        <p:nvSpPr>
          <p:cNvPr id="10" name="Rectangle 9">
            <a:extLst>
              <a:ext uri="{FF2B5EF4-FFF2-40B4-BE49-F238E27FC236}">
                <a16:creationId xmlns:a16="http://schemas.microsoft.com/office/drawing/2014/main" id="{0BE8ED69-3E22-4FA2-ABE2-5C2354178487}"/>
              </a:ext>
            </a:extLst>
          </p:cNvPr>
          <p:cNvSpPr/>
          <p:nvPr/>
        </p:nvSpPr>
        <p:spPr>
          <a:xfrm>
            <a:off x="6052082" y="3496577"/>
            <a:ext cx="5998165" cy="1200329"/>
          </a:xfrm>
          <a:prstGeom prst="rect">
            <a:avLst/>
          </a:prstGeom>
        </p:spPr>
        <p:txBody>
          <a:bodyPr wrap="square">
            <a:spAutoFit/>
          </a:bodyPr>
          <a:lstStyle/>
          <a:p>
            <a:r>
              <a:rPr lang="en-US" dirty="0"/>
              <a:t>The most popular content users connected to. This would be anything the users could reach through the Get Data process, so SaaS content packs, Organizational content packs, files or databases</a:t>
            </a:r>
          </a:p>
        </p:txBody>
      </p:sp>
      <p:sp>
        <p:nvSpPr>
          <p:cNvPr id="8" name="Rectangle 55">
            <a:extLst>
              <a:ext uri="{FF2B5EF4-FFF2-40B4-BE49-F238E27FC236}">
                <a16:creationId xmlns:a16="http://schemas.microsoft.com/office/drawing/2014/main" id="{F3A445F0-C928-4C68-96E7-4F2487484C95}"/>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11" name="Rectangle 56">
            <a:extLst>
              <a:ext uri="{FF2B5EF4-FFF2-40B4-BE49-F238E27FC236}">
                <a16:creationId xmlns:a16="http://schemas.microsoft.com/office/drawing/2014/main" id="{52067598-A298-4ABA-AD5B-07AF84E4DD24}"/>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12" name="Freeform 57">
            <a:extLst>
              <a:ext uri="{FF2B5EF4-FFF2-40B4-BE49-F238E27FC236}">
                <a16:creationId xmlns:a16="http://schemas.microsoft.com/office/drawing/2014/main" id="{31A70605-D08B-451D-9C11-07B3ABD61165}"/>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13" name="Freeform: Shape 12">
            <a:extLst>
              <a:ext uri="{FF2B5EF4-FFF2-40B4-BE49-F238E27FC236}">
                <a16:creationId xmlns:a16="http://schemas.microsoft.com/office/drawing/2014/main" id="{69188AFC-E7FD-4826-B1CA-1CC5EB459A70}"/>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14" name="Picture 13">
            <a:extLst>
              <a:ext uri="{FF2B5EF4-FFF2-40B4-BE49-F238E27FC236}">
                <a16:creationId xmlns:a16="http://schemas.microsoft.com/office/drawing/2014/main" id="{30AF1AA9-154D-40BC-8E3A-4230CE32C15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04445" y="1884371"/>
            <a:ext cx="4906652" cy="2816721"/>
          </a:xfrm>
          <a:prstGeom prst="rect">
            <a:avLst/>
          </a:prstGeom>
        </p:spPr>
      </p:pic>
    </p:spTree>
    <p:extLst>
      <p:ext uri="{BB962C8B-B14F-4D97-AF65-F5344CB8AC3E}">
        <p14:creationId xmlns:p14="http://schemas.microsoft.com/office/powerpoint/2010/main" val="410352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241" y="289957"/>
            <a:ext cx="11655840" cy="899537"/>
          </a:xfrm>
        </p:spPr>
        <p:txBody>
          <a:bodyPr/>
          <a:lstStyle/>
          <a:p>
            <a:r>
              <a:rPr lang="en-US" dirty="0"/>
              <a:t>Users</a:t>
            </a:r>
          </a:p>
        </p:txBody>
      </p:sp>
      <p:sp>
        <p:nvSpPr>
          <p:cNvPr id="4" name="Rectangle 3">
            <a:extLst>
              <a:ext uri="{FF2B5EF4-FFF2-40B4-BE49-F238E27FC236}">
                <a16:creationId xmlns:a16="http://schemas.microsoft.com/office/drawing/2014/main" id="{4D9178BA-6BD7-40DA-9E93-7B41552A27C4}"/>
              </a:ext>
            </a:extLst>
          </p:cNvPr>
          <p:cNvSpPr/>
          <p:nvPr/>
        </p:nvSpPr>
        <p:spPr>
          <a:xfrm>
            <a:off x="6043108" y="1692396"/>
            <a:ext cx="5951668" cy="1200329"/>
          </a:xfrm>
          <a:prstGeom prst="rect">
            <a:avLst/>
          </a:prstGeom>
        </p:spPr>
        <p:txBody>
          <a:bodyPr wrap="square">
            <a:spAutoFit/>
          </a:bodyPr>
          <a:lstStyle/>
          <a:p>
            <a:r>
              <a:rPr lang="en-US" dirty="0"/>
              <a:t>User management, for Power BI, is done in the Office 365 admin center, so this section allows you to quickly reach the area to manage users, admins, and groups within Office 365.</a:t>
            </a:r>
          </a:p>
        </p:txBody>
      </p:sp>
      <p:sp>
        <p:nvSpPr>
          <p:cNvPr id="6" name="Rectangle 55">
            <a:extLst>
              <a:ext uri="{FF2B5EF4-FFF2-40B4-BE49-F238E27FC236}">
                <a16:creationId xmlns:a16="http://schemas.microsoft.com/office/drawing/2014/main" id="{26058FF0-4BF2-4D7F-B399-098AFF66FCB3}"/>
              </a:ext>
            </a:extLst>
          </p:cNvPr>
          <p:cNvSpPr>
            <a:spLocks noChangeArrowheads="1"/>
          </p:cNvSpPr>
          <p:nvPr/>
        </p:nvSpPr>
        <p:spPr bwMode="auto">
          <a:xfrm>
            <a:off x="2852056" y="4822246"/>
            <a:ext cx="227756" cy="837543"/>
          </a:xfrm>
          <a:prstGeom prst="rect">
            <a:avLst/>
          </a:prstGeom>
          <a:solidFill>
            <a:srgbClr val="231F2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7" name="Rectangle 56">
            <a:extLst>
              <a:ext uri="{FF2B5EF4-FFF2-40B4-BE49-F238E27FC236}">
                <a16:creationId xmlns:a16="http://schemas.microsoft.com/office/drawing/2014/main" id="{F12A865B-83E1-4AEB-B630-51BA8AEC70A6}"/>
              </a:ext>
            </a:extLst>
          </p:cNvPr>
          <p:cNvSpPr>
            <a:spLocks noChangeArrowheads="1"/>
          </p:cNvSpPr>
          <p:nvPr/>
        </p:nvSpPr>
        <p:spPr bwMode="auto">
          <a:xfrm>
            <a:off x="1669208" y="5615707"/>
            <a:ext cx="2578753" cy="88163"/>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latin typeface="Segoe UI Semilight"/>
            </a:endParaRPr>
          </a:p>
        </p:txBody>
      </p:sp>
      <p:sp>
        <p:nvSpPr>
          <p:cNvPr id="8" name="Freeform 57">
            <a:extLst>
              <a:ext uri="{FF2B5EF4-FFF2-40B4-BE49-F238E27FC236}">
                <a16:creationId xmlns:a16="http://schemas.microsoft.com/office/drawing/2014/main" id="{4B402821-7D5C-4ACB-B334-27E34DC541E7}"/>
              </a:ext>
            </a:extLst>
          </p:cNvPr>
          <p:cNvSpPr>
            <a:spLocks/>
          </p:cNvSpPr>
          <p:nvPr/>
        </p:nvSpPr>
        <p:spPr bwMode="auto">
          <a:xfrm>
            <a:off x="361465" y="1758599"/>
            <a:ext cx="5201584" cy="3107728"/>
          </a:xfrm>
          <a:custGeom>
            <a:avLst/>
            <a:gdLst>
              <a:gd name="T0" fmla="*/ 1464 w 1464"/>
              <a:gd name="T1" fmla="*/ 825 h 873"/>
              <a:gd name="T2" fmla="*/ 1417 w 1464"/>
              <a:gd name="T3" fmla="*/ 873 h 873"/>
              <a:gd name="T4" fmla="*/ 48 w 1464"/>
              <a:gd name="T5" fmla="*/ 873 h 873"/>
              <a:gd name="T6" fmla="*/ 0 w 1464"/>
              <a:gd name="T7" fmla="*/ 825 h 873"/>
              <a:gd name="T8" fmla="*/ 0 w 1464"/>
              <a:gd name="T9" fmla="*/ 48 h 873"/>
              <a:gd name="T10" fmla="*/ 48 w 1464"/>
              <a:gd name="T11" fmla="*/ 0 h 873"/>
              <a:gd name="T12" fmla="*/ 1417 w 1464"/>
              <a:gd name="T13" fmla="*/ 0 h 873"/>
              <a:gd name="T14" fmla="*/ 1464 w 1464"/>
              <a:gd name="T15" fmla="*/ 48 h 873"/>
              <a:gd name="T16" fmla="*/ 1464 w 1464"/>
              <a:gd name="T17" fmla="*/ 825 h 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4" h="873">
                <a:moveTo>
                  <a:pt x="1464" y="825"/>
                </a:moveTo>
                <a:cubicBezTo>
                  <a:pt x="1464" y="851"/>
                  <a:pt x="1443" y="873"/>
                  <a:pt x="1417" y="873"/>
                </a:cubicBezTo>
                <a:cubicBezTo>
                  <a:pt x="48" y="873"/>
                  <a:pt x="48" y="873"/>
                  <a:pt x="48" y="873"/>
                </a:cubicBezTo>
                <a:cubicBezTo>
                  <a:pt x="22" y="873"/>
                  <a:pt x="0" y="851"/>
                  <a:pt x="0" y="825"/>
                </a:cubicBezTo>
                <a:cubicBezTo>
                  <a:pt x="0" y="48"/>
                  <a:pt x="0" y="48"/>
                  <a:pt x="0" y="48"/>
                </a:cubicBezTo>
                <a:cubicBezTo>
                  <a:pt x="0" y="22"/>
                  <a:pt x="22" y="0"/>
                  <a:pt x="48" y="0"/>
                </a:cubicBezTo>
                <a:cubicBezTo>
                  <a:pt x="1417" y="0"/>
                  <a:pt x="1417" y="0"/>
                  <a:pt x="1417" y="0"/>
                </a:cubicBezTo>
                <a:cubicBezTo>
                  <a:pt x="1443" y="0"/>
                  <a:pt x="1464" y="22"/>
                  <a:pt x="1464" y="48"/>
                </a:cubicBezTo>
                <a:lnTo>
                  <a:pt x="1464" y="825"/>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dirty="0">
              <a:latin typeface="Segoe UI Semilight"/>
            </a:endParaRPr>
          </a:p>
        </p:txBody>
      </p:sp>
      <p:sp>
        <p:nvSpPr>
          <p:cNvPr id="9" name="Freeform: Shape 8">
            <a:extLst>
              <a:ext uri="{FF2B5EF4-FFF2-40B4-BE49-F238E27FC236}">
                <a16:creationId xmlns:a16="http://schemas.microsoft.com/office/drawing/2014/main" id="{95EE1C4C-7B19-4562-8DF4-9E9256D9E16A}"/>
              </a:ext>
            </a:extLst>
          </p:cNvPr>
          <p:cNvSpPr>
            <a:spLocks/>
          </p:cNvSpPr>
          <p:nvPr/>
        </p:nvSpPr>
        <p:spPr bwMode="auto">
          <a:xfrm>
            <a:off x="2583418" y="1758599"/>
            <a:ext cx="2979631" cy="3107728"/>
          </a:xfrm>
          <a:custGeom>
            <a:avLst/>
            <a:gdLst>
              <a:gd name="connsiteX0" fmla="*/ 0 w 3342938"/>
              <a:gd name="connsiteY0" fmla="*/ 0 h 3486656"/>
              <a:gd name="connsiteX1" fmla="*/ 228509 w 3342938"/>
              <a:gd name="connsiteY1" fmla="*/ 0 h 3486656"/>
              <a:gd name="connsiteX2" fmla="*/ 3155586 w 3342938"/>
              <a:gd name="connsiteY2" fmla="*/ 0 h 3486656"/>
              <a:gd name="connsiteX3" fmla="*/ 3342938 w 3342938"/>
              <a:gd name="connsiteY3" fmla="*/ 191706 h 3486656"/>
              <a:gd name="connsiteX4" fmla="*/ 3342938 w 3342938"/>
              <a:gd name="connsiteY4" fmla="*/ 3294950 h 3486656"/>
              <a:gd name="connsiteX5" fmla="*/ 3155586 w 3342938"/>
              <a:gd name="connsiteY5" fmla="*/ 3486656 h 3486656"/>
              <a:gd name="connsiteX6" fmla="*/ 2423588 w 3342938"/>
              <a:gd name="connsiteY6" fmla="*/ 3486656 h 3486656"/>
              <a:gd name="connsiteX7" fmla="*/ 2413138 w 3342938"/>
              <a:gd name="connsiteY7" fmla="*/ 3486656 h 3486656"/>
              <a:gd name="connsiteX8" fmla="*/ 0 w 3342938"/>
              <a:gd name="connsiteY8" fmla="*/ 0 h 3486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42938" h="3486656">
                <a:moveTo>
                  <a:pt x="0" y="0"/>
                </a:moveTo>
                <a:lnTo>
                  <a:pt x="228509" y="0"/>
                </a:lnTo>
                <a:cubicBezTo>
                  <a:pt x="3155586" y="0"/>
                  <a:pt x="3155586" y="0"/>
                  <a:pt x="3155586" y="0"/>
                </a:cubicBezTo>
                <a:cubicBezTo>
                  <a:pt x="3259227" y="0"/>
                  <a:pt x="3342938" y="87865"/>
                  <a:pt x="3342938" y="191706"/>
                </a:cubicBezTo>
                <a:lnTo>
                  <a:pt x="3342938" y="3294950"/>
                </a:lnTo>
                <a:cubicBezTo>
                  <a:pt x="3342938" y="3398791"/>
                  <a:pt x="3259227" y="3486656"/>
                  <a:pt x="3155586" y="3486656"/>
                </a:cubicBezTo>
                <a:cubicBezTo>
                  <a:pt x="2899783" y="3486656"/>
                  <a:pt x="2655971" y="3486656"/>
                  <a:pt x="2423588" y="3486656"/>
                </a:cubicBezTo>
                <a:lnTo>
                  <a:pt x="2413138" y="3486656"/>
                </a:lnTo>
                <a:lnTo>
                  <a:pt x="0" y="0"/>
                </a:lnTo>
                <a:close/>
              </a:path>
            </a:pathLst>
          </a:custGeom>
          <a:solidFill>
            <a:schemeClr val="bg1">
              <a:alpha val="10000"/>
            </a:schemeClr>
          </a:solidFill>
          <a:ln>
            <a:noFill/>
          </a:ln>
        </p:spPr>
        <p:txBody>
          <a:bodyPr vert="horz" wrap="square" lIns="89642" tIns="44821" rIns="89642" bIns="44821" numCol="1" anchor="t" anchorCtr="0" compatLnSpc="1">
            <a:prstTxWarp prst="textNoShape">
              <a:avLst/>
            </a:prstTxWarp>
            <a:noAutofit/>
          </a:bodyPr>
          <a:lstStyle/>
          <a:p>
            <a:pPr defTabSz="914367"/>
            <a:endParaRPr lang="en-US" sz="1765">
              <a:latin typeface="Segoe UI Semilight"/>
            </a:endParaRPr>
          </a:p>
        </p:txBody>
      </p:sp>
      <p:pic>
        <p:nvPicPr>
          <p:cNvPr id="11" name="Picture 10">
            <a:extLst>
              <a:ext uri="{FF2B5EF4-FFF2-40B4-BE49-F238E27FC236}">
                <a16:creationId xmlns:a16="http://schemas.microsoft.com/office/drawing/2014/main" id="{F3937B33-F4DF-4BF5-86C6-ACC0949FC15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63005" y="1934743"/>
            <a:ext cx="4810439" cy="2793243"/>
          </a:xfrm>
          <a:prstGeom prst="rect">
            <a:avLst/>
          </a:prstGeom>
        </p:spPr>
      </p:pic>
    </p:spTree>
    <p:extLst>
      <p:ext uri="{BB962C8B-B14F-4D97-AF65-F5344CB8AC3E}">
        <p14:creationId xmlns:p14="http://schemas.microsoft.com/office/powerpoint/2010/main" val="32994200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664</TotalTime>
  <Words>7981</Words>
  <Application>Microsoft Macintosh PowerPoint</Application>
  <PresentationFormat>Widescreen</PresentationFormat>
  <Paragraphs>892</Paragraphs>
  <Slides>79</Slides>
  <Notes>36</Notes>
  <HiddenSlides>1</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Arial Black</vt:lpstr>
      <vt:lpstr>Arial Rounded MT Bold</vt:lpstr>
      <vt:lpstr>Calibri</vt:lpstr>
      <vt:lpstr>Calibri Light</vt:lpstr>
      <vt:lpstr>Consolas</vt:lpstr>
      <vt:lpstr>PT Sans</vt:lpstr>
      <vt:lpstr>Segoe UI</vt:lpstr>
      <vt:lpstr>Segoe UI Light</vt:lpstr>
      <vt:lpstr>Segoe UI Semibold</vt:lpstr>
      <vt:lpstr>Segoe UI Semilight</vt:lpstr>
      <vt:lpstr>Symbol</vt:lpstr>
      <vt:lpstr>Wingdings</vt:lpstr>
      <vt:lpstr>Office Theme</vt:lpstr>
      <vt:lpstr>PowerPoint Presentation</vt:lpstr>
      <vt:lpstr>PowerPoint Presentation</vt:lpstr>
      <vt:lpstr>PowerPoint Presentation</vt:lpstr>
      <vt:lpstr>PowerPoint Presentation</vt:lpstr>
      <vt:lpstr>Power BI Architecture</vt:lpstr>
      <vt:lpstr>Data Security</vt:lpstr>
      <vt:lpstr>Power BI Admin portal</vt:lpstr>
      <vt:lpstr>Power BI Admin Portal | Usage Metrics</vt:lpstr>
      <vt:lpstr>Users</vt:lpstr>
      <vt:lpstr>Audit logs</vt:lpstr>
      <vt:lpstr>Tenant settings</vt:lpstr>
      <vt:lpstr>Capacity settings</vt:lpstr>
      <vt:lpstr>IT capabilities</vt:lpstr>
      <vt:lpstr>Permissions</vt:lpstr>
      <vt:lpstr>Managing Power BI Premium Content</vt:lpstr>
      <vt:lpstr>Management</vt:lpstr>
      <vt:lpstr>Workspaces</vt:lpstr>
      <vt:lpstr>Capacity</vt:lpstr>
      <vt:lpstr>Power BI Premium is the future</vt:lpstr>
      <vt:lpstr>Feature Comparison</vt:lpstr>
      <vt:lpstr>Capabilities found in Power BI Premium and not AAS</vt:lpstr>
      <vt:lpstr>Capabilities not available in premium</vt:lpstr>
      <vt:lpstr>AAS to SKU</vt:lpstr>
      <vt:lpstr>Collaboration</vt:lpstr>
      <vt:lpstr>Power BI App Workspace</vt:lpstr>
      <vt:lpstr>Power BI Apps</vt:lpstr>
      <vt:lpstr>Workspace Security Roles</vt:lpstr>
      <vt:lpstr>Admin and Member Roles</vt:lpstr>
      <vt:lpstr>Contributor Role</vt:lpstr>
      <vt:lpstr>View Role</vt:lpstr>
      <vt:lpstr>Creating a Workspace on a Capacity</vt:lpstr>
      <vt:lpstr>Power BI Usage Scenarios</vt:lpstr>
      <vt:lpstr>Personal BI</vt:lpstr>
      <vt:lpstr>Small Team Collaboration</vt:lpstr>
      <vt:lpstr>Large Team Collaboration and Distribution</vt:lpstr>
      <vt:lpstr>Centralized Reporting and Data Warehousing</vt:lpstr>
      <vt:lpstr>Enterprise Content Distribution </vt:lpstr>
      <vt:lpstr>Workflow Automation</vt:lpstr>
      <vt:lpstr>Prototyping Activities and Sharing</vt:lpstr>
      <vt:lpstr>Power BI Delivery and Governance</vt:lpstr>
      <vt:lpstr>Factors of Adoption</vt:lpstr>
      <vt:lpstr>Power BI Delivery Approaches</vt:lpstr>
      <vt:lpstr>Business-Led Self-Service BI Workflow</vt:lpstr>
      <vt:lpstr>IT Managed Self-Service BI Workflow</vt:lpstr>
      <vt:lpstr>Corporate BI Workflow</vt:lpstr>
      <vt:lpstr>Verified Datasets </vt:lpstr>
      <vt:lpstr>Alternative Workflow for IT Managed Self Service and Corp. BI</vt:lpstr>
      <vt:lpstr>Measuring Adoption</vt:lpstr>
      <vt:lpstr>Data Flows </vt:lpstr>
      <vt:lpstr>Dataflows: Evolving BI</vt:lpstr>
      <vt:lpstr>Power BI Information Hierarchy</vt:lpstr>
      <vt:lpstr>Dataflow and “Bring your own Storage”</vt:lpstr>
      <vt:lpstr>PowerPoint Presentation</vt:lpstr>
      <vt:lpstr>The Common Data Model (CDM) provides modular, and extensible business entities (Account, Lead, Opportunity, etc.)    It unifies data in a well-known schema with semantic consistency across applications and deployments.  ​  Customers, system integrators, and ISVs can develop turnkey business and intelligence applications, that share data based on these CDM entities. They can also extend entities to capture additional business-specific ideas.​  aka.ms/cdmposter</vt:lpstr>
      <vt:lpstr>PowerPoint Presentation</vt:lpstr>
      <vt:lpstr>Power BI Recap</vt:lpstr>
      <vt:lpstr>Data Storage Modes</vt:lpstr>
      <vt:lpstr>Importing data</vt:lpstr>
      <vt:lpstr>DirectQuery Mode</vt:lpstr>
      <vt:lpstr>Live Data Connection to SSAS Tabular</vt:lpstr>
      <vt:lpstr>Composite models</vt:lpstr>
      <vt:lpstr>Resources and Whitepapers</vt:lpstr>
      <vt:lpstr>Resources</vt:lpstr>
      <vt:lpstr>Pair Power BI with Microsoft Information Protection and Microsoft Cloud App Security to better protect Power BI data</vt:lpstr>
      <vt:lpstr>Classify and label Power BI artifacts</vt:lpstr>
      <vt:lpstr>Protect data exported from Power BI</vt:lpstr>
      <vt:lpstr>Protect data with real-time risk analysis</vt:lpstr>
      <vt:lpstr>Enable admin oversight of sensitive data</vt:lpstr>
      <vt:lpstr>Licensing</vt:lpstr>
      <vt:lpstr>Scenarios for using the CDM</vt:lpstr>
      <vt:lpstr>But what if…</vt:lpstr>
      <vt:lpstr>Data + AI professionals can use the full power of the  Azure Data Platform </vt:lpstr>
      <vt:lpstr>But what if…</vt:lpstr>
      <vt:lpstr>Deliver ready-made insights to Power BI users from Azure</vt:lpstr>
      <vt:lpstr>Enabling low friction collaboration among Data + AI professionals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 Selector</dc:creator>
  <cp:lastModifiedBy>Lev Selector</cp:lastModifiedBy>
  <cp:revision>95</cp:revision>
  <dcterms:created xsi:type="dcterms:W3CDTF">2017-08-29T18:32:57Z</dcterms:created>
  <dcterms:modified xsi:type="dcterms:W3CDTF">2021-09-01T01:11:16Z</dcterms:modified>
</cp:coreProperties>
</file>